
<file path=[Content_Types].xml><?xml version="1.0" encoding="utf-8"?>
<Types xmlns="http://schemas.openxmlformats.org/package/2006/content-types">
  <Default ContentType="image/jpeg" Extension="jpg"/>
  <Default ContentType="application/xml" Extension="xml"/>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y="6858000" cx="12192000"/>
  <p:notesSz cx="7026275" cy="93122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4" roundtripDataSignature="AMtx7mgvwgNxVzTMXhmaG0Hx6lyNwAOX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10" Type="http://schemas.openxmlformats.org/officeDocument/2006/relationships/slide" Target="slides/slide6.xml"/><Relationship Id="rId54"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4719" cy="467231"/>
          </a:xfrm>
          <a:prstGeom prst="rect">
            <a:avLst/>
          </a:prstGeom>
          <a:noFill/>
          <a:ln>
            <a:noFill/>
          </a:ln>
        </p:spPr>
        <p:txBody>
          <a:bodyPr anchorCtr="0" anchor="t" bIns="46675" lIns="93350" spcFirstLastPara="1" rIns="93350" wrap="square" tIns="466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9930" y="0"/>
            <a:ext cx="3044719" cy="467231"/>
          </a:xfrm>
          <a:prstGeom prst="rect">
            <a:avLst/>
          </a:prstGeom>
          <a:noFill/>
          <a:ln>
            <a:noFill/>
          </a:ln>
        </p:spPr>
        <p:txBody>
          <a:bodyPr anchorCtr="0" anchor="t" bIns="46675" lIns="93350" spcFirstLastPara="1" rIns="93350" wrap="square" tIns="466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5046"/>
            <a:ext cx="3044719" cy="467230"/>
          </a:xfrm>
          <a:prstGeom prst="rect">
            <a:avLst/>
          </a:prstGeom>
          <a:noFill/>
          <a:ln>
            <a:noFill/>
          </a:ln>
        </p:spPr>
        <p:txBody>
          <a:bodyPr anchorCtr="0" anchor="b" bIns="46675" lIns="93350" spcFirstLastPara="1" rIns="93350" wrap="square" tIns="466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04" name="Google Shape;104;p1: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0: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71" name="Google Shape;171;p10: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1: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78" name="Google Shape;178;p11: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2: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2: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85" name="Google Shape;185;p12: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3: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94" name="Google Shape;194;p13: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4: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4: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02" name="Google Shape;202;p14: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5: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5: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09" name="Google Shape;209;p15: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6: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6: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16" name="Google Shape;216;p16: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7: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7: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22" name="Google Shape;222;p17: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8: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30" name="Google Shape;230;p18: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9: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9: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38" name="Google Shape;238;p19: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2: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11" name="Google Shape;111;p2: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0: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20: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48" name="Google Shape;248;p20: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1: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21: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56" name="Google Shape;256;p21: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2: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22: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64" name="Google Shape;264;p22: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3: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23: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71" name="Google Shape;271;p23: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4: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4: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78" name="Google Shape;278;p24: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5: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5: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85" name="Google Shape;285;p25: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6: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26: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292" name="Google Shape;292;p26: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7: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7: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01" name="Google Shape;301;p27: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8: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28: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09" name="Google Shape;309;p28: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9: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9: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18" name="Google Shape;318;p29: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rPr lang="en-US"/>
              <a:t>We are not professional historians, but we are really good at finding information within our collections</a:t>
            </a:r>
            <a:endParaRPr/>
          </a:p>
        </p:txBody>
      </p:sp>
      <p:sp>
        <p:nvSpPr>
          <p:cNvPr id="118" name="Google Shape;118;p3: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0: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30: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24" name="Google Shape;324;p30: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1: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31: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31" name="Google Shape;331;p31: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2: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32: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39" name="Google Shape;339;p32: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3: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33: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45" name="Google Shape;345;p33: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4: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34: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52" name="Google Shape;352;p34: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5: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35: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59" name="Google Shape;359;p35: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6: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36: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66" name="Google Shape;366;p36: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7: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37: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72" name="Google Shape;372;p37: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8: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38: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78" name="Google Shape;378;p38: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9: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39: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84" name="Google Shape;384;p39: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4: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rPr lang="en-US"/>
              <a:t>Some of our researchers know exactly what they want, and have an exact call number and other identifying information and just need my assistance in accessing it (in person, via scans etc.). However, we also get a lot of inquiries that give a really broad or vague topic. Part of our job is to conduct what’s called a reference interview. This is when we gather context about their informational need, so we can provide the material that will best answer their questions. </a:t>
            </a:r>
            <a:endParaRPr/>
          </a:p>
          <a:p>
            <a:pPr indent="0" lvl="0" marL="0" rtl="0" algn="l">
              <a:spcBef>
                <a:spcPts val="0"/>
              </a:spcBef>
              <a:spcAft>
                <a:spcPts val="0"/>
              </a:spcAft>
              <a:buNone/>
            </a:pPr>
            <a:r>
              <a:rPr lang="en-US"/>
              <a:t>When someone emails, this means that this process may take time. With some back and forth correspondence happening. I know that students don’t always give themselves that time when it comes to school assignments. (I mean, I had good grades in school and I definitely didn’t). The middle school questions we got last year just asked, “My topic is ____, what do you have”</a:t>
            </a:r>
            <a:endParaRPr/>
          </a:p>
          <a:p>
            <a:pPr indent="0" lvl="0" marL="0" rtl="0" algn="l">
              <a:spcBef>
                <a:spcPts val="0"/>
              </a:spcBef>
              <a:spcAft>
                <a:spcPts val="0"/>
              </a:spcAft>
              <a:buNone/>
            </a:pPr>
            <a:r>
              <a:rPr lang="en-US"/>
              <a:t>I tried to ask for more what about the topic they were writing about, but never got any responses. So I have no idea if the information I gathered for them was at all helpful. </a:t>
            </a:r>
            <a:br>
              <a:rPr lang="en-US"/>
            </a:br>
            <a:r>
              <a:rPr lang="en-US"/>
              <a:t>Because we all want students to get have the best interactions and have everything they need for these projects if this is something you can do with your students  prior to having them contact us.</a:t>
            </a:r>
            <a:endParaRPr/>
          </a:p>
        </p:txBody>
      </p:sp>
      <p:sp>
        <p:nvSpPr>
          <p:cNvPr id="126" name="Google Shape;126;p4: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40: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40: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91" name="Google Shape;391;p40: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41: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41: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397" name="Google Shape;397;p41: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2: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42: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403" name="Google Shape;403;p42: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43: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43: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409" name="Google Shape;409;p43: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44: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44: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415" name="Google Shape;415;p44: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45: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45: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422" name="Google Shape;422;p45: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46: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46: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430" name="Google Shape;430;p46: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47: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47: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438" name="Google Shape;438;p47: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8: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48: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446" name="Google Shape;446;p48: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9: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49: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454" name="Google Shape;454;p49: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34" name="Google Shape;134;p5: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41" name="Google Shape;141;p6: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7: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49" name="Google Shape;149;p7: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8: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56" name="Google Shape;156;p8: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p:nvPr>
            <p:ph idx="2" type="sldImg"/>
          </p:nvPr>
        </p:nvSpPr>
        <p:spPr>
          <a:xfrm>
            <a:off x="719138"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9:notes"/>
          <p:cNvSpPr txBox="1"/>
          <p:nvPr>
            <p:ph idx="1" type="body"/>
          </p:nvPr>
        </p:nvSpPr>
        <p:spPr>
          <a:xfrm>
            <a:off x="702628" y="4481532"/>
            <a:ext cx="5621020" cy="3666708"/>
          </a:xfrm>
          <a:prstGeom prst="rect">
            <a:avLst/>
          </a:prstGeom>
          <a:noFill/>
          <a:ln>
            <a:noFill/>
          </a:ln>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64" name="Google Shape;164;p9:notes"/>
          <p:cNvSpPr txBox="1"/>
          <p:nvPr>
            <p:ph idx="12" type="sldNum"/>
          </p:nvPr>
        </p:nvSpPr>
        <p:spPr>
          <a:xfrm>
            <a:off x="3979930" y="8845046"/>
            <a:ext cx="3044719" cy="467230"/>
          </a:xfrm>
          <a:prstGeom prst="rect">
            <a:avLst/>
          </a:prstGeom>
          <a:noFill/>
          <a:ln>
            <a:noFill/>
          </a:ln>
        </p:spPr>
        <p:txBody>
          <a:bodyPr anchorCtr="0" anchor="b" bIns="46675" lIns="93350" spcFirstLastPara="1" rIns="93350" wrap="square" tIns="46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51"/>
          <p:cNvSpPr/>
          <p:nvPr/>
        </p:nvSpPr>
        <p:spPr>
          <a:xfrm>
            <a:off x="3175" y="6400800"/>
            <a:ext cx="12188825" cy="457200"/>
          </a:xfrm>
          <a:prstGeom prst="rect">
            <a:avLst/>
          </a:prstGeom>
          <a:solidFill>
            <a:srgbClr val="8283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51"/>
          <p:cNvSpPr/>
          <p:nvPr/>
        </p:nvSpPr>
        <p:spPr>
          <a:xfrm>
            <a:off x="15" y="6334316"/>
            <a:ext cx="12188825" cy="64008"/>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5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1"/>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5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51"/>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6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60"/>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6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6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6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61"/>
          <p:cNvSpPr/>
          <p:nvPr/>
        </p:nvSpPr>
        <p:spPr>
          <a:xfrm>
            <a:off x="3175" y="6400800"/>
            <a:ext cx="12188825" cy="457200"/>
          </a:xfrm>
          <a:prstGeom prst="rect">
            <a:avLst/>
          </a:prstGeom>
          <a:solidFill>
            <a:srgbClr val="8283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1"/>
          <p:cNvSpPr/>
          <p:nvPr/>
        </p:nvSpPr>
        <p:spPr>
          <a:xfrm>
            <a:off x="15" y="6334316"/>
            <a:ext cx="12188825" cy="64008"/>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61"/>
          <p:cNvSpPr txBox="1"/>
          <p:nvPr>
            <p:ph type="title"/>
          </p:nvPr>
        </p:nvSpPr>
        <p:spPr>
          <a:xfrm rot="5400000">
            <a:off x="7159401" y="1977801"/>
            <a:ext cx="5759898"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61"/>
          <p:cNvSpPr txBox="1"/>
          <p:nvPr>
            <p:ph idx="1" type="body"/>
          </p:nvPr>
        </p:nvSpPr>
        <p:spPr>
          <a:xfrm rot="5400000">
            <a:off x="1825401" y="-574899"/>
            <a:ext cx="5759898"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6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6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7" name="Shape 27"/>
        <p:cNvGrpSpPr/>
        <p:nvPr/>
      </p:nvGrpSpPr>
      <p:grpSpPr>
        <a:xfrm>
          <a:off x="0" y="0"/>
          <a:ext cx="0" cy="0"/>
          <a:chOff x="0" y="0"/>
          <a:chExt cx="0" cy="0"/>
        </a:xfrm>
      </p:grpSpPr>
      <p:sp>
        <p:nvSpPr>
          <p:cNvPr id="28" name="Google Shape;28;p52"/>
          <p:cNvSpPr/>
          <p:nvPr/>
        </p:nvSpPr>
        <p:spPr>
          <a:xfrm>
            <a:off x="3175" y="6400800"/>
            <a:ext cx="12188825" cy="457200"/>
          </a:xfrm>
          <a:prstGeom prst="rect">
            <a:avLst/>
          </a:prstGeom>
          <a:solidFill>
            <a:srgbClr val="8283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2"/>
          <p:cNvSpPr/>
          <p:nvPr/>
        </p:nvSpPr>
        <p:spPr>
          <a:xfrm>
            <a:off x="15" y="6334316"/>
            <a:ext cx="12188825" cy="64008"/>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2"/>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2"/>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2" name="Google Shape;32;p5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5" name="Google Shape;35;p52"/>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36" name="Shape 36"/>
        <p:cNvGrpSpPr/>
        <p:nvPr/>
      </p:nvGrpSpPr>
      <p:grpSpPr>
        <a:xfrm>
          <a:off x="0" y="0"/>
          <a:ext cx="0" cy="0"/>
          <a:chOff x="0" y="0"/>
          <a:chExt cx="0" cy="0"/>
        </a:xfrm>
      </p:grpSpPr>
      <p:sp>
        <p:nvSpPr>
          <p:cNvPr id="37" name="Google Shape;37;p53"/>
          <p:cNvSpPr/>
          <p:nvPr/>
        </p:nvSpPr>
        <p:spPr>
          <a:xfrm>
            <a:off x="0" y="4953000"/>
            <a:ext cx="12188825" cy="1905000"/>
          </a:xfrm>
          <a:prstGeom prst="rect">
            <a:avLst/>
          </a:prstGeom>
          <a:solidFill>
            <a:srgbClr val="8283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3"/>
          <p:cNvSpPr/>
          <p:nvPr/>
        </p:nvSpPr>
        <p:spPr>
          <a:xfrm>
            <a:off x="15" y="4915076"/>
            <a:ext cx="12188825" cy="64008"/>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3"/>
          <p:cNvSpPr txBox="1"/>
          <p:nvPr>
            <p:ph type="title"/>
          </p:nvPr>
        </p:nvSpPr>
        <p:spPr>
          <a:xfrm>
            <a:off x="1097280" y="5074920"/>
            <a:ext cx="10113645"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3"/>
          <p:cNvSpPr/>
          <p:nvPr>
            <p:ph idx="2" type="pic"/>
          </p:nvPr>
        </p:nvSpPr>
        <p:spPr>
          <a:xfrm>
            <a:off x="15" y="0"/>
            <a:ext cx="12191985" cy="4915076"/>
          </a:xfrm>
          <a:prstGeom prst="rect">
            <a:avLst/>
          </a:prstGeom>
          <a:solidFill>
            <a:srgbClr val="CCCCC2"/>
          </a:solidFill>
          <a:ln>
            <a:noFill/>
          </a:ln>
        </p:spPr>
      </p:sp>
      <p:sp>
        <p:nvSpPr>
          <p:cNvPr id="41" name="Google Shape;41;p53"/>
          <p:cNvSpPr txBox="1"/>
          <p:nvPr>
            <p:ph idx="1" type="body"/>
          </p:nvPr>
        </p:nvSpPr>
        <p:spPr>
          <a:xfrm>
            <a:off x="1097280" y="5907024"/>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42" name="Google Shape;42;p5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5" name="Shape 45"/>
        <p:cNvGrpSpPr/>
        <p:nvPr/>
      </p:nvGrpSpPr>
      <p:grpSpPr>
        <a:xfrm>
          <a:off x="0" y="0"/>
          <a:ext cx="0" cy="0"/>
          <a:chOff x="0" y="0"/>
          <a:chExt cx="0" cy="0"/>
        </a:xfrm>
      </p:grpSpPr>
      <p:sp>
        <p:nvSpPr>
          <p:cNvPr id="46" name="Google Shape;46;p54"/>
          <p:cNvSpPr/>
          <p:nvPr/>
        </p:nvSpPr>
        <p:spPr>
          <a:xfrm>
            <a:off x="16" y="0"/>
            <a:ext cx="4050791" cy="6858000"/>
          </a:xfrm>
          <a:prstGeom prst="rect">
            <a:avLst/>
          </a:prstGeom>
          <a:solidFill>
            <a:srgbClr val="8283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4"/>
          <p:cNvSpPr/>
          <p:nvPr/>
        </p:nvSpPr>
        <p:spPr>
          <a:xfrm>
            <a:off x="4040071" y="0"/>
            <a:ext cx="64008"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4"/>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54"/>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54"/>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51" name="Google Shape;51;p54"/>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4"/>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p5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5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0" name="Shape 60"/>
        <p:cNvGrpSpPr/>
        <p:nvPr/>
      </p:nvGrpSpPr>
      <p:grpSpPr>
        <a:xfrm>
          <a:off x="0" y="0"/>
          <a:ext cx="0" cy="0"/>
          <a:chOff x="0" y="0"/>
          <a:chExt cx="0" cy="0"/>
        </a:xfrm>
      </p:grpSpPr>
      <p:sp>
        <p:nvSpPr>
          <p:cNvPr id="61" name="Google Shape;61;p56"/>
          <p:cNvSpPr/>
          <p:nvPr/>
        </p:nvSpPr>
        <p:spPr>
          <a:xfrm>
            <a:off x="3175" y="6400800"/>
            <a:ext cx="12188825" cy="457200"/>
          </a:xfrm>
          <a:prstGeom prst="rect">
            <a:avLst/>
          </a:prstGeom>
          <a:solidFill>
            <a:srgbClr val="8283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6"/>
          <p:cNvSpPr/>
          <p:nvPr/>
        </p:nvSpPr>
        <p:spPr>
          <a:xfrm>
            <a:off x="15" y="6334316"/>
            <a:ext cx="12188825" cy="64008"/>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6" name="Shape 66"/>
        <p:cNvGrpSpPr/>
        <p:nvPr/>
      </p:nvGrpSpPr>
      <p:grpSpPr>
        <a:xfrm>
          <a:off x="0" y="0"/>
          <a:ext cx="0" cy="0"/>
          <a:chOff x="0" y="0"/>
          <a:chExt cx="0" cy="0"/>
        </a:xfrm>
      </p:grpSpPr>
      <p:sp>
        <p:nvSpPr>
          <p:cNvPr id="67" name="Google Shape;67;p5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57"/>
          <p:cNvSpPr txBox="1"/>
          <p:nvPr>
            <p:ph idx="1" type="body"/>
          </p:nvPr>
        </p:nvSpPr>
        <p:spPr>
          <a:xfrm>
            <a:off x="1097278"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57"/>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5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p5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8"/>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76" name="Google Shape;76;p58"/>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7" name="Google Shape;77;p58"/>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78" name="Google Shape;78;p58"/>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9" name="Google Shape;79;p5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5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5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5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5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50"/>
          <p:cNvSpPr/>
          <p:nvPr/>
        </p:nvSpPr>
        <p:spPr>
          <a:xfrm>
            <a:off x="1" y="6400800"/>
            <a:ext cx="12192000" cy="457200"/>
          </a:xfrm>
          <a:prstGeom prst="rect">
            <a:avLst/>
          </a:prstGeom>
          <a:solidFill>
            <a:srgbClr val="8283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50"/>
          <p:cNvSpPr/>
          <p:nvPr/>
        </p:nvSpPr>
        <p:spPr>
          <a:xfrm>
            <a:off x="15" y="6334316"/>
            <a:ext cx="12191985" cy="66484"/>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5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50"/>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5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5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5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50"/>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reference@rihs.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jpg"/><Relationship Id="rId5"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27.jpg"/><Relationship Id="rId5" Type="http://schemas.openxmlformats.org/officeDocument/2006/relationships/image" Target="../media/image23.jpg"/><Relationship Id="rId6"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7.jpg"/><Relationship Id="rId4" Type="http://schemas.openxmlformats.org/officeDocument/2006/relationships/image" Target="../media/image44.jpg"/><Relationship Id="rId5"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3.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6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6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51.jpg"/><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58.jpg"/><Relationship Id="rId4" Type="http://schemas.openxmlformats.org/officeDocument/2006/relationships/image" Target="../media/image62.jpg"/><Relationship Id="rId5" Type="http://schemas.openxmlformats.org/officeDocument/2006/relationships/image" Target="../media/image6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64.jpg"/><Relationship Id="rId4" Type="http://schemas.openxmlformats.org/officeDocument/2006/relationships/image" Target="../media/image6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66.jpg"/><Relationship Id="rId4" Type="http://schemas.openxmlformats.org/officeDocument/2006/relationships/image" Target="../media/image6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t>NHD 2022 Teacher’s Workshop</a:t>
            </a:r>
            <a:endParaRPr sz="6000"/>
          </a:p>
        </p:txBody>
      </p:sp>
      <p:sp>
        <p:nvSpPr>
          <p:cNvPr id="107" name="Google Shape;107;p1"/>
          <p:cNvSpPr txBox="1"/>
          <p:nvPr>
            <p:ph idx="1" type="subTitle"/>
          </p:nvPr>
        </p:nvSpPr>
        <p:spPr>
          <a:xfrm>
            <a:off x="1100050" y="4455621"/>
            <a:ext cx="10545411" cy="11430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SzPct val="100000"/>
              <a:buNone/>
            </a:pPr>
            <a:r>
              <a:rPr lang="en-US" sz="3000"/>
              <a:t>PRIMARY &amp; SECONDARY SOURCES </a:t>
            </a:r>
            <a:endParaRPr/>
          </a:p>
          <a:p>
            <a:pPr indent="0" lvl="0" marL="0" rtl="0" algn="l">
              <a:lnSpc>
                <a:spcPct val="90000"/>
              </a:lnSpc>
              <a:spcBef>
                <a:spcPts val="1400"/>
              </a:spcBef>
              <a:spcAft>
                <a:spcPts val="0"/>
              </a:spcAft>
              <a:buSzPct val="100000"/>
              <a:buNone/>
            </a:pPr>
            <a:r>
              <a:rPr lang="en-US" sz="1900"/>
              <a:t>HIGHLIGHTING OBJECTS IN THE RIHS COLLECTION REGARDING THE DORR REBELLION</a:t>
            </a:r>
            <a:endParaRPr sz="1900"/>
          </a:p>
          <a:p>
            <a:pPr indent="0" lvl="0" marL="0" rtl="0" algn="l">
              <a:lnSpc>
                <a:spcPct val="90000"/>
              </a:lnSpc>
              <a:spcBef>
                <a:spcPts val="1400"/>
              </a:spcBef>
              <a:spcAft>
                <a:spcPts val="0"/>
              </a:spcAft>
              <a:buSzPct val="100000"/>
              <a:buNone/>
            </a:pPr>
            <a:r>
              <a:rPr lang="en-US" sz="1900"/>
              <a:t>Contact: </a:t>
            </a:r>
            <a:r>
              <a:rPr lang="en-US" sz="1900" u="sng">
                <a:solidFill>
                  <a:schemeClr val="hlink"/>
                </a:solidFill>
                <a:hlinkClick r:id="rId3"/>
              </a:rPr>
              <a:t>reference@rihs.org</a:t>
            </a:r>
            <a:r>
              <a:rPr lang="en-US" sz="1900"/>
              <a:t> or 401-273-8107 ext. 410</a:t>
            </a:r>
            <a:endParaRPr sz="1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0"/>
          <p:cNvPicPr preferRelativeResize="0"/>
          <p:nvPr>
            <p:ph idx="4294967295" type="body"/>
          </p:nvPr>
        </p:nvPicPr>
        <p:blipFill rotWithShape="1">
          <a:blip r:embed="rId3">
            <a:alphaModFix/>
          </a:blip>
          <a:srcRect b="0" l="0" r="0" t="0"/>
          <a:stretch/>
        </p:blipFill>
        <p:spPr>
          <a:xfrm>
            <a:off x="0" y="28575"/>
            <a:ext cx="5870575" cy="6829425"/>
          </a:xfrm>
          <a:prstGeom prst="rect">
            <a:avLst/>
          </a:prstGeom>
          <a:noFill/>
          <a:ln>
            <a:noFill/>
          </a:ln>
        </p:spPr>
      </p:pic>
      <p:pic>
        <p:nvPicPr>
          <p:cNvPr id="174" name="Google Shape;174;p10"/>
          <p:cNvPicPr preferRelativeResize="0"/>
          <p:nvPr/>
        </p:nvPicPr>
        <p:blipFill rotWithShape="1">
          <a:blip r:embed="rId4">
            <a:alphaModFix/>
          </a:blip>
          <a:srcRect b="0" l="0" r="0" t="0"/>
          <a:stretch/>
        </p:blipFill>
        <p:spPr>
          <a:xfrm>
            <a:off x="6694037" y="386636"/>
            <a:ext cx="4877851" cy="61136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During…</a:t>
            </a:r>
            <a:endParaRPr/>
          </a:p>
        </p:txBody>
      </p:sp>
      <p:sp>
        <p:nvSpPr>
          <p:cNvPr id="181" name="Google Shape;181;p11"/>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12"/>
          <p:cNvPicPr preferRelativeResize="0"/>
          <p:nvPr>
            <p:ph idx="4294967295" type="body"/>
          </p:nvPr>
        </p:nvPicPr>
        <p:blipFill rotWithShape="1">
          <a:blip r:embed="rId3">
            <a:alphaModFix/>
          </a:blip>
          <a:srcRect b="0" l="0" r="0" t="0"/>
          <a:stretch/>
        </p:blipFill>
        <p:spPr>
          <a:xfrm>
            <a:off x="140523" y="635"/>
            <a:ext cx="5611813" cy="1736725"/>
          </a:xfrm>
          <a:prstGeom prst="rect">
            <a:avLst/>
          </a:prstGeom>
          <a:noFill/>
          <a:ln>
            <a:noFill/>
          </a:ln>
        </p:spPr>
      </p:pic>
      <p:pic>
        <p:nvPicPr>
          <p:cNvPr id="188" name="Google Shape;188;p12"/>
          <p:cNvPicPr preferRelativeResize="0"/>
          <p:nvPr/>
        </p:nvPicPr>
        <p:blipFill rotWithShape="1">
          <a:blip r:embed="rId4">
            <a:alphaModFix/>
          </a:blip>
          <a:srcRect b="0" l="0" r="0" t="0"/>
          <a:stretch/>
        </p:blipFill>
        <p:spPr>
          <a:xfrm>
            <a:off x="140523" y="1740350"/>
            <a:ext cx="5610743" cy="2106438"/>
          </a:xfrm>
          <a:prstGeom prst="rect">
            <a:avLst/>
          </a:prstGeom>
          <a:noFill/>
          <a:ln>
            <a:noFill/>
          </a:ln>
        </p:spPr>
      </p:pic>
      <p:pic>
        <p:nvPicPr>
          <p:cNvPr id="189" name="Google Shape;189;p12"/>
          <p:cNvPicPr preferRelativeResize="0"/>
          <p:nvPr/>
        </p:nvPicPr>
        <p:blipFill rotWithShape="1">
          <a:blip r:embed="rId5">
            <a:alphaModFix/>
          </a:blip>
          <a:srcRect b="0" l="0" r="0" t="0"/>
          <a:stretch/>
        </p:blipFill>
        <p:spPr>
          <a:xfrm>
            <a:off x="5909996" y="1737360"/>
            <a:ext cx="6282004" cy="5025603"/>
          </a:xfrm>
          <a:prstGeom prst="rect">
            <a:avLst/>
          </a:prstGeom>
          <a:noFill/>
          <a:ln>
            <a:noFill/>
          </a:ln>
        </p:spPr>
      </p:pic>
      <p:sp>
        <p:nvSpPr>
          <p:cNvPr id="190" name="Google Shape;190;p12"/>
          <p:cNvSpPr txBox="1"/>
          <p:nvPr/>
        </p:nvSpPr>
        <p:spPr>
          <a:xfrm>
            <a:off x="140523" y="3880829"/>
            <a:ext cx="44143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Excerpt from George Thurber’s Diary</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t/>
            </a:r>
            <a:endParaRPr/>
          </a:p>
        </p:txBody>
      </p:sp>
      <p:pic>
        <p:nvPicPr>
          <p:cNvPr id="197" name="Google Shape;197;p13"/>
          <p:cNvPicPr preferRelativeResize="0"/>
          <p:nvPr>
            <p:ph idx="2" type="body"/>
          </p:nvPr>
        </p:nvPicPr>
        <p:blipFill rotWithShape="1">
          <a:blip r:embed="rId3">
            <a:alphaModFix/>
          </a:blip>
          <a:srcRect b="0" l="0" r="0" t="0"/>
          <a:stretch/>
        </p:blipFill>
        <p:spPr>
          <a:xfrm>
            <a:off x="4424855" y="1048458"/>
            <a:ext cx="7605417" cy="5626294"/>
          </a:xfrm>
          <a:prstGeom prst="rect">
            <a:avLst/>
          </a:prstGeom>
          <a:noFill/>
          <a:ln>
            <a:noFill/>
          </a:ln>
        </p:spPr>
      </p:pic>
      <p:pic>
        <p:nvPicPr>
          <p:cNvPr id="198" name="Google Shape;198;p13"/>
          <p:cNvPicPr preferRelativeResize="0"/>
          <p:nvPr>
            <p:ph idx="1" type="body"/>
          </p:nvPr>
        </p:nvPicPr>
        <p:blipFill rotWithShape="1">
          <a:blip r:embed="rId4">
            <a:alphaModFix/>
          </a:blip>
          <a:srcRect b="0" l="0" r="0" t="0"/>
          <a:stretch/>
        </p:blipFill>
        <p:spPr>
          <a:xfrm>
            <a:off x="161542" y="109586"/>
            <a:ext cx="6019816" cy="30645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14"/>
          <p:cNvPicPr preferRelativeResize="0"/>
          <p:nvPr>
            <p:ph idx="4294967295" type="body"/>
          </p:nvPr>
        </p:nvPicPr>
        <p:blipFill rotWithShape="1">
          <a:blip r:embed="rId3">
            <a:alphaModFix/>
          </a:blip>
          <a:srcRect b="0" l="0" r="0" t="0"/>
          <a:stretch/>
        </p:blipFill>
        <p:spPr>
          <a:xfrm>
            <a:off x="5562600" y="3174134"/>
            <a:ext cx="6515100" cy="3587750"/>
          </a:xfrm>
          <a:prstGeom prst="rect">
            <a:avLst/>
          </a:prstGeom>
          <a:noFill/>
          <a:ln>
            <a:noFill/>
          </a:ln>
        </p:spPr>
      </p:pic>
      <p:pic>
        <p:nvPicPr>
          <p:cNvPr id="205" name="Google Shape;205;p14"/>
          <p:cNvPicPr preferRelativeResize="0"/>
          <p:nvPr/>
        </p:nvPicPr>
        <p:blipFill rotWithShape="1">
          <a:blip r:embed="rId4">
            <a:alphaModFix/>
          </a:blip>
          <a:srcRect b="0" l="0" r="0" t="0"/>
          <a:stretch/>
        </p:blipFill>
        <p:spPr>
          <a:xfrm>
            <a:off x="-95060" y="1"/>
            <a:ext cx="5991363" cy="47323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5"/>
          <p:cNvPicPr preferRelativeResize="0"/>
          <p:nvPr>
            <p:ph idx="4294967295" type="body"/>
          </p:nvPr>
        </p:nvPicPr>
        <p:blipFill rotWithShape="1">
          <a:blip r:embed="rId3">
            <a:alphaModFix/>
          </a:blip>
          <a:srcRect b="0" l="0" r="0" t="0"/>
          <a:stretch/>
        </p:blipFill>
        <p:spPr>
          <a:xfrm>
            <a:off x="0" y="0"/>
            <a:ext cx="5219700" cy="2397125"/>
          </a:xfrm>
          <a:prstGeom prst="rect">
            <a:avLst/>
          </a:prstGeom>
          <a:noFill/>
          <a:ln>
            <a:noFill/>
          </a:ln>
        </p:spPr>
      </p:pic>
      <p:pic>
        <p:nvPicPr>
          <p:cNvPr id="212" name="Google Shape;212;p15"/>
          <p:cNvPicPr preferRelativeResize="0"/>
          <p:nvPr/>
        </p:nvPicPr>
        <p:blipFill rotWithShape="1">
          <a:blip r:embed="rId4">
            <a:alphaModFix/>
          </a:blip>
          <a:srcRect b="0" l="0" r="0" t="0"/>
          <a:stretch/>
        </p:blipFill>
        <p:spPr>
          <a:xfrm>
            <a:off x="5300297" y="1011981"/>
            <a:ext cx="6755068" cy="57596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6"/>
          <p:cNvPicPr preferRelativeResize="0"/>
          <p:nvPr>
            <p:ph idx="4294967295" type="body"/>
          </p:nvPr>
        </p:nvPicPr>
        <p:blipFill rotWithShape="1">
          <a:blip r:embed="rId3">
            <a:alphaModFix/>
          </a:blip>
          <a:srcRect b="0" l="0" r="0" t="0"/>
          <a:stretch/>
        </p:blipFill>
        <p:spPr>
          <a:xfrm>
            <a:off x="1474355" y="180686"/>
            <a:ext cx="8826500" cy="6461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7"/>
          <p:cNvSpPr txBox="1"/>
          <p:nvPr>
            <p:ph idx="4294967295" type="title"/>
          </p:nvPr>
        </p:nvSpPr>
        <p:spPr>
          <a:xfrm>
            <a:off x="6511925" y="4068763"/>
            <a:ext cx="5680075" cy="2868612"/>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MSS 631</a:t>
            </a:r>
            <a:br>
              <a:rPr lang="en-US"/>
            </a:br>
            <a:r>
              <a:rPr lang="en-US"/>
              <a:t>Nicholas Power</a:t>
            </a:r>
            <a:br>
              <a:rPr lang="en-US"/>
            </a:br>
            <a:r>
              <a:rPr lang="en-US"/>
              <a:t>Personal Account </a:t>
            </a:r>
            <a:br>
              <a:rPr lang="en-US"/>
            </a:br>
            <a:endParaRPr/>
          </a:p>
        </p:txBody>
      </p:sp>
      <p:pic>
        <p:nvPicPr>
          <p:cNvPr id="225" name="Google Shape;225;p17"/>
          <p:cNvPicPr preferRelativeResize="0"/>
          <p:nvPr>
            <p:ph idx="4294967295" type="body"/>
          </p:nvPr>
        </p:nvPicPr>
        <p:blipFill rotWithShape="1">
          <a:blip r:embed="rId3">
            <a:alphaModFix/>
          </a:blip>
          <a:srcRect b="0" l="0" r="0" t="0"/>
          <a:stretch/>
        </p:blipFill>
        <p:spPr>
          <a:xfrm>
            <a:off x="353291" y="0"/>
            <a:ext cx="4873625" cy="6780213"/>
          </a:xfrm>
          <a:prstGeom prst="rect">
            <a:avLst/>
          </a:prstGeom>
          <a:noFill/>
          <a:ln>
            <a:noFill/>
          </a:ln>
        </p:spPr>
      </p:pic>
      <p:pic>
        <p:nvPicPr>
          <p:cNvPr id="226" name="Google Shape;226;p17"/>
          <p:cNvPicPr preferRelativeResize="0"/>
          <p:nvPr/>
        </p:nvPicPr>
        <p:blipFill rotWithShape="1">
          <a:blip r:embed="rId4">
            <a:alphaModFix/>
          </a:blip>
          <a:srcRect b="0" l="0" r="0" t="0"/>
          <a:stretch/>
        </p:blipFill>
        <p:spPr>
          <a:xfrm>
            <a:off x="5465378" y="-84082"/>
            <a:ext cx="5633545" cy="42803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8"/>
          <p:cNvSpPr txBox="1"/>
          <p:nvPr>
            <p:ph idx="4294967295" type="title"/>
          </p:nvPr>
        </p:nvSpPr>
        <p:spPr>
          <a:xfrm>
            <a:off x="0" y="98425"/>
            <a:ext cx="10058400" cy="1004888"/>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Map # 2729</a:t>
            </a:r>
            <a:endParaRPr/>
          </a:p>
        </p:txBody>
      </p:sp>
      <p:pic>
        <p:nvPicPr>
          <p:cNvPr id="233" name="Google Shape;233;p18"/>
          <p:cNvPicPr preferRelativeResize="0"/>
          <p:nvPr>
            <p:ph idx="4294967295" type="body"/>
          </p:nvPr>
        </p:nvPicPr>
        <p:blipFill rotWithShape="1">
          <a:blip r:embed="rId3">
            <a:alphaModFix/>
          </a:blip>
          <a:srcRect b="0" l="0" r="0" t="0"/>
          <a:stretch/>
        </p:blipFill>
        <p:spPr>
          <a:xfrm>
            <a:off x="6846743" y="98425"/>
            <a:ext cx="4295775" cy="6759575"/>
          </a:xfrm>
          <a:prstGeom prst="rect">
            <a:avLst/>
          </a:prstGeom>
          <a:noFill/>
          <a:ln>
            <a:noFill/>
          </a:ln>
        </p:spPr>
      </p:pic>
      <p:pic>
        <p:nvPicPr>
          <p:cNvPr id="234" name="Google Shape;234;p18"/>
          <p:cNvPicPr preferRelativeResize="0"/>
          <p:nvPr/>
        </p:nvPicPr>
        <p:blipFill rotWithShape="1">
          <a:blip r:embed="rId4">
            <a:alphaModFix/>
          </a:blip>
          <a:srcRect b="0" l="0" r="0" t="0"/>
          <a:stretch/>
        </p:blipFill>
        <p:spPr>
          <a:xfrm>
            <a:off x="512773" y="1441556"/>
            <a:ext cx="4671060" cy="46222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9"/>
          <p:cNvSpPr txBox="1"/>
          <p:nvPr>
            <p:ph type="title"/>
          </p:nvPr>
        </p:nvSpPr>
        <p:spPr>
          <a:xfrm>
            <a:off x="-17658" y="0"/>
            <a:ext cx="117156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MSS 673 sg7 Description of the Movements of the 3rd Brigade [William A. Shaw M.D.]</a:t>
            </a:r>
            <a:endParaRPr/>
          </a:p>
        </p:txBody>
      </p:sp>
      <p:pic>
        <p:nvPicPr>
          <p:cNvPr id="241" name="Google Shape;241;p19"/>
          <p:cNvPicPr preferRelativeResize="0"/>
          <p:nvPr>
            <p:ph idx="1" type="body"/>
          </p:nvPr>
        </p:nvPicPr>
        <p:blipFill rotWithShape="1">
          <a:blip r:embed="rId3">
            <a:alphaModFix/>
          </a:blip>
          <a:srcRect b="0" l="0" r="0" t="0"/>
          <a:stretch/>
        </p:blipFill>
        <p:spPr>
          <a:xfrm>
            <a:off x="0" y="2333297"/>
            <a:ext cx="2862108" cy="4062248"/>
          </a:xfrm>
          <a:prstGeom prst="rect">
            <a:avLst/>
          </a:prstGeom>
          <a:noFill/>
          <a:ln>
            <a:noFill/>
          </a:ln>
        </p:spPr>
      </p:pic>
      <p:pic>
        <p:nvPicPr>
          <p:cNvPr id="242" name="Google Shape;242;p19"/>
          <p:cNvPicPr preferRelativeResize="0"/>
          <p:nvPr/>
        </p:nvPicPr>
        <p:blipFill rotWithShape="1">
          <a:blip r:embed="rId4">
            <a:alphaModFix/>
          </a:blip>
          <a:srcRect b="0" l="0" r="0" t="0"/>
          <a:stretch/>
        </p:blipFill>
        <p:spPr>
          <a:xfrm>
            <a:off x="3038301" y="2333297"/>
            <a:ext cx="2947761" cy="4082837"/>
          </a:xfrm>
          <a:prstGeom prst="rect">
            <a:avLst/>
          </a:prstGeom>
          <a:noFill/>
          <a:ln>
            <a:noFill/>
          </a:ln>
        </p:spPr>
      </p:pic>
      <p:pic>
        <p:nvPicPr>
          <p:cNvPr id="243" name="Google Shape;243;p19"/>
          <p:cNvPicPr preferRelativeResize="0"/>
          <p:nvPr/>
        </p:nvPicPr>
        <p:blipFill rotWithShape="1">
          <a:blip r:embed="rId5">
            <a:alphaModFix/>
          </a:blip>
          <a:srcRect b="0" l="0" r="0" t="0"/>
          <a:stretch/>
        </p:blipFill>
        <p:spPr>
          <a:xfrm>
            <a:off x="6159873" y="2333297"/>
            <a:ext cx="2865247" cy="4048350"/>
          </a:xfrm>
          <a:prstGeom prst="rect">
            <a:avLst/>
          </a:prstGeom>
          <a:noFill/>
          <a:ln>
            <a:noFill/>
          </a:ln>
        </p:spPr>
      </p:pic>
      <p:pic>
        <p:nvPicPr>
          <p:cNvPr id="244" name="Google Shape;244;p19"/>
          <p:cNvPicPr preferRelativeResize="0"/>
          <p:nvPr/>
        </p:nvPicPr>
        <p:blipFill rotWithShape="1">
          <a:blip r:embed="rId6">
            <a:alphaModFix/>
          </a:blip>
          <a:srcRect b="0" l="0" r="0" t="0"/>
          <a:stretch/>
        </p:blipFill>
        <p:spPr>
          <a:xfrm>
            <a:off x="9165021" y="2333297"/>
            <a:ext cx="2902770" cy="4048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The Rhode Island Historical Society</a:t>
            </a:r>
            <a:endParaRPr/>
          </a:p>
        </p:txBody>
      </p:sp>
      <p:sp>
        <p:nvSpPr>
          <p:cNvPr id="114" name="Google Shape;114;p2"/>
          <p:cNvSpPr txBox="1"/>
          <p:nvPr>
            <p:ph idx="1" type="body"/>
          </p:nvPr>
        </p:nvSpPr>
        <p:spPr>
          <a:xfrm>
            <a:off x="1097280" y="4453127"/>
            <a:ext cx="10058400" cy="221437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600"/>
              <a:buNone/>
            </a:pPr>
            <a:r>
              <a:rPr lang="en-US" sz="1600" cap="none"/>
              <a:t>Established in 1822, making it the 4th oldest historical society in the United States and will be celebrating our 200</a:t>
            </a:r>
            <a:r>
              <a:rPr baseline="30000" lang="en-US" sz="1600" cap="none"/>
              <a:t>th</a:t>
            </a:r>
            <a:r>
              <a:rPr lang="en-US" sz="1600" cap="none"/>
              <a:t> birthday next year!</a:t>
            </a:r>
            <a:endParaRPr/>
          </a:p>
          <a:p>
            <a:pPr indent="0" lvl="0" marL="0" rtl="0" algn="l">
              <a:lnSpc>
                <a:spcPct val="50000"/>
              </a:lnSpc>
              <a:spcBef>
                <a:spcPts val="1400"/>
              </a:spcBef>
              <a:spcAft>
                <a:spcPts val="0"/>
              </a:spcAft>
              <a:buSzPts val="1600"/>
              <a:buNone/>
            </a:pPr>
            <a:r>
              <a:rPr lang="en-US" sz="1600" cap="none"/>
              <a:t>Largest genealogical research collection in Rhode Island </a:t>
            </a:r>
            <a:endParaRPr/>
          </a:p>
          <a:p>
            <a:pPr indent="0" lvl="0" marL="0" rtl="0" algn="l">
              <a:lnSpc>
                <a:spcPct val="50000"/>
              </a:lnSpc>
              <a:spcBef>
                <a:spcPts val="1400"/>
              </a:spcBef>
              <a:spcAft>
                <a:spcPts val="0"/>
              </a:spcAft>
              <a:buSzPts val="1600"/>
              <a:buNone/>
            </a:pPr>
            <a:r>
              <a:rPr lang="en-US" sz="1600" cap="none"/>
              <a:t>Our collections include books, manuscripts, graphics, &amp; museum objects.</a:t>
            </a:r>
            <a:endParaRPr/>
          </a:p>
          <a:p>
            <a:pPr indent="0" lvl="0" marL="0" rtl="0" algn="l">
              <a:lnSpc>
                <a:spcPct val="90000"/>
              </a:lnSpc>
              <a:spcBef>
                <a:spcPts val="1400"/>
              </a:spcBef>
              <a:spcAft>
                <a:spcPts val="0"/>
              </a:spcAft>
              <a:buSzPts val="1600"/>
              <a:buNone/>
            </a:pPr>
            <a:r>
              <a:rPr lang="en-US" sz="1600" cap="none"/>
              <a:t>A member-supported, private institution, we are open to the public and free for members, R.I. Residents, and students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20"/>
          <p:cNvPicPr preferRelativeResize="0"/>
          <p:nvPr>
            <p:ph idx="4294967295" type="body"/>
          </p:nvPr>
        </p:nvPicPr>
        <p:blipFill rotWithShape="1">
          <a:blip r:embed="rId3">
            <a:alphaModFix/>
          </a:blip>
          <a:srcRect b="0" l="0" r="0" t="0"/>
          <a:stretch/>
        </p:blipFill>
        <p:spPr>
          <a:xfrm>
            <a:off x="84138" y="1931653"/>
            <a:ext cx="3238500" cy="3919537"/>
          </a:xfrm>
          <a:prstGeom prst="rect">
            <a:avLst/>
          </a:prstGeom>
          <a:noFill/>
          <a:ln>
            <a:noFill/>
          </a:ln>
        </p:spPr>
      </p:pic>
      <p:sp>
        <p:nvSpPr>
          <p:cNvPr id="251" name="Google Shape;251;p20"/>
          <p:cNvSpPr txBox="1"/>
          <p:nvPr>
            <p:ph idx="4294967295" type="title"/>
          </p:nvPr>
        </p:nvSpPr>
        <p:spPr>
          <a:xfrm>
            <a:off x="84138" y="0"/>
            <a:ext cx="12107862" cy="14605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MSS 1033 Letter to Emily Winsor from Sarah Pratt 9 Oct 1842 </a:t>
            </a:r>
            <a:endParaRPr/>
          </a:p>
        </p:txBody>
      </p:sp>
      <p:pic>
        <p:nvPicPr>
          <p:cNvPr id="252" name="Google Shape;252;p20"/>
          <p:cNvPicPr preferRelativeResize="0"/>
          <p:nvPr/>
        </p:nvPicPr>
        <p:blipFill rotWithShape="1">
          <a:blip r:embed="rId4">
            <a:alphaModFix/>
          </a:blip>
          <a:srcRect b="0" l="0" r="0" t="0"/>
          <a:stretch/>
        </p:blipFill>
        <p:spPr>
          <a:xfrm>
            <a:off x="3422667" y="967345"/>
            <a:ext cx="8611677" cy="5354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1"/>
          <p:cNvSpPr txBox="1"/>
          <p:nvPr>
            <p:ph idx="4294967295" type="title"/>
          </p:nvPr>
        </p:nvSpPr>
        <p:spPr>
          <a:xfrm>
            <a:off x="5365750" y="101600"/>
            <a:ext cx="6826250" cy="145097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MSS 9001-D </a:t>
            </a:r>
            <a:br>
              <a:rPr lang="en-US"/>
            </a:br>
            <a:r>
              <a:rPr lang="en-US"/>
              <a:t>Unsigned Narrative</a:t>
            </a:r>
            <a:endParaRPr/>
          </a:p>
        </p:txBody>
      </p:sp>
      <p:pic>
        <p:nvPicPr>
          <p:cNvPr id="259" name="Google Shape;259;p21"/>
          <p:cNvPicPr preferRelativeResize="0"/>
          <p:nvPr>
            <p:ph idx="4294967295" type="body"/>
          </p:nvPr>
        </p:nvPicPr>
        <p:blipFill rotWithShape="1">
          <a:blip r:embed="rId3">
            <a:alphaModFix/>
          </a:blip>
          <a:srcRect b="0" l="0" r="0" t="0"/>
          <a:stretch/>
        </p:blipFill>
        <p:spPr>
          <a:xfrm>
            <a:off x="135082" y="53975"/>
            <a:ext cx="4113213" cy="6718300"/>
          </a:xfrm>
          <a:prstGeom prst="rect">
            <a:avLst/>
          </a:prstGeom>
          <a:noFill/>
          <a:ln>
            <a:noFill/>
          </a:ln>
        </p:spPr>
      </p:pic>
      <p:pic>
        <p:nvPicPr>
          <p:cNvPr id="260" name="Google Shape;260;p21"/>
          <p:cNvPicPr preferRelativeResize="0"/>
          <p:nvPr/>
        </p:nvPicPr>
        <p:blipFill rotWithShape="1">
          <a:blip r:embed="rId4">
            <a:alphaModFix/>
          </a:blip>
          <a:srcRect b="0" l="0" r="0" t="0"/>
          <a:stretch/>
        </p:blipFill>
        <p:spPr>
          <a:xfrm>
            <a:off x="4425985" y="1922418"/>
            <a:ext cx="7060692" cy="45247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2"/>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After…</a:t>
            </a:r>
            <a:endParaRPr/>
          </a:p>
        </p:txBody>
      </p:sp>
      <p:sp>
        <p:nvSpPr>
          <p:cNvPr id="267" name="Google Shape;267;p22"/>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3"/>
          <p:cNvSpPr txBox="1"/>
          <p:nvPr>
            <p:ph idx="4294967295" type="title"/>
          </p:nvPr>
        </p:nvSpPr>
        <p:spPr>
          <a:xfrm>
            <a:off x="5461000" y="4784725"/>
            <a:ext cx="6731000" cy="145097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t>MSS 452 Charges Against Thomas W. Dorr August 1842</a:t>
            </a:r>
            <a:endParaRPr/>
          </a:p>
        </p:txBody>
      </p:sp>
      <p:pic>
        <p:nvPicPr>
          <p:cNvPr id="274" name="Google Shape;274;p23"/>
          <p:cNvPicPr preferRelativeResize="0"/>
          <p:nvPr>
            <p:ph idx="4294967295" type="body"/>
          </p:nvPr>
        </p:nvPicPr>
        <p:blipFill rotWithShape="1">
          <a:blip r:embed="rId3">
            <a:alphaModFix/>
          </a:blip>
          <a:srcRect b="0" l="0" r="0" t="0"/>
          <a:stretch/>
        </p:blipFill>
        <p:spPr>
          <a:xfrm>
            <a:off x="301336" y="0"/>
            <a:ext cx="4233863" cy="6708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4"/>
          <p:cNvSpPr txBox="1"/>
          <p:nvPr>
            <p:ph idx="4294967295" type="title"/>
          </p:nvPr>
        </p:nvSpPr>
        <p:spPr>
          <a:xfrm>
            <a:off x="0" y="0"/>
            <a:ext cx="10058400" cy="145097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MSS 483 sg 13 Joseph Peace Hazard Memorandum</a:t>
            </a:r>
            <a:endParaRPr/>
          </a:p>
        </p:txBody>
      </p:sp>
      <p:pic>
        <p:nvPicPr>
          <p:cNvPr id="281" name="Google Shape;281;p24"/>
          <p:cNvPicPr preferRelativeResize="0"/>
          <p:nvPr>
            <p:ph idx="4294967295" type="body"/>
          </p:nvPr>
        </p:nvPicPr>
        <p:blipFill rotWithShape="1">
          <a:blip r:embed="rId3">
            <a:alphaModFix/>
          </a:blip>
          <a:srcRect b="0" l="0" r="0" t="0"/>
          <a:stretch/>
        </p:blipFill>
        <p:spPr>
          <a:xfrm>
            <a:off x="2344738" y="1330325"/>
            <a:ext cx="9847262" cy="5527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t/>
            </a:r>
            <a:endParaRPr/>
          </a:p>
        </p:txBody>
      </p:sp>
      <p:pic>
        <p:nvPicPr>
          <p:cNvPr id="288" name="Google Shape;288;p25"/>
          <p:cNvPicPr preferRelativeResize="0"/>
          <p:nvPr>
            <p:ph idx="1" type="body"/>
          </p:nvPr>
        </p:nvPicPr>
        <p:blipFill rotWithShape="1">
          <a:blip r:embed="rId3">
            <a:alphaModFix/>
          </a:blip>
          <a:srcRect b="0" l="0" r="0" t="0"/>
          <a:stretch/>
        </p:blipFill>
        <p:spPr>
          <a:xfrm>
            <a:off x="0" y="1406419"/>
            <a:ext cx="12245768" cy="48997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6"/>
          <p:cNvSpPr txBox="1"/>
          <p:nvPr>
            <p:ph type="title"/>
          </p:nvPr>
        </p:nvSpPr>
        <p:spPr>
          <a:xfrm>
            <a:off x="0" y="325822"/>
            <a:ext cx="11155680" cy="872359"/>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MSS 9001-A Narrative of Col. Thomas Allen</a:t>
            </a:r>
            <a:endParaRPr/>
          </a:p>
        </p:txBody>
      </p:sp>
      <p:pic>
        <p:nvPicPr>
          <p:cNvPr id="295" name="Google Shape;295;p26"/>
          <p:cNvPicPr preferRelativeResize="0"/>
          <p:nvPr>
            <p:ph idx="1" type="body"/>
          </p:nvPr>
        </p:nvPicPr>
        <p:blipFill rotWithShape="1">
          <a:blip r:embed="rId3">
            <a:alphaModFix/>
          </a:blip>
          <a:srcRect b="0" l="0" r="0" t="0"/>
          <a:stretch/>
        </p:blipFill>
        <p:spPr>
          <a:xfrm>
            <a:off x="-31532" y="1729048"/>
            <a:ext cx="3594538" cy="4666166"/>
          </a:xfrm>
          <a:prstGeom prst="rect">
            <a:avLst/>
          </a:prstGeom>
          <a:noFill/>
          <a:ln>
            <a:noFill/>
          </a:ln>
        </p:spPr>
      </p:pic>
      <p:pic>
        <p:nvPicPr>
          <p:cNvPr id="296" name="Google Shape;296;p26"/>
          <p:cNvPicPr preferRelativeResize="0"/>
          <p:nvPr/>
        </p:nvPicPr>
        <p:blipFill rotWithShape="1">
          <a:blip r:embed="rId4">
            <a:alphaModFix/>
          </a:blip>
          <a:srcRect b="0" l="0" r="0" t="0"/>
          <a:stretch/>
        </p:blipFill>
        <p:spPr>
          <a:xfrm>
            <a:off x="3594537" y="1737360"/>
            <a:ext cx="3026979" cy="4657854"/>
          </a:xfrm>
          <a:prstGeom prst="rect">
            <a:avLst/>
          </a:prstGeom>
          <a:noFill/>
          <a:ln>
            <a:noFill/>
          </a:ln>
        </p:spPr>
      </p:pic>
      <p:pic>
        <p:nvPicPr>
          <p:cNvPr id="297" name="Google Shape;297;p26"/>
          <p:cNvPicPr preferRelativeResize="0"/>
          <p:nvPr/>
        </p:nvPicPr>
        <p:blipFill rotWithShape="1">
          <a:blip r:embed="rId5">
            <a:alphaModFix/>
          </a:blip>
          <a:srcRect b="0" l="0" r="0" t="0"/>
          <a:stretch/>
        </p:blipFill>
        <p:spPr>
          <a:xfrm>
            <a:off x="6621516" y="1737360"/>
            <a:ext cx="5514279" cy="46886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7"/>
          <p:cNvSpPr txBox="1"/>
          <p:nvPr>
            <p:ph type="title"/>
          </p:nvPr>
        </p:nvSpPr>
        <p:spPr>
          <a:xfrm>
            <a:off x="7767145" y="286604"/>
            <a:ext cx="3388534" cy="953618"/>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Map # 2730</a:t>
            </a:r>
            <a:endParaRPr/>
          </a:p>
        </p:txBody>
      </p:sp>
      <p:pic>
        <p:nvPicPr>
          <p:cNvPr id="304" name="Google Shape;304;p27"/>
          <p:cNvPicPr preferRelativeResize="0"/>
          <p:nvPr>
            <p:ph idx="1" type="body"/>
          </p:nvPr>
        </p:nvPicPr>
        <p:blipFill rotWithShape="1">
          <a:blip r:embed="rId3">
            <a:alphaModFix/>
          </a:blip>
          <a:srcRect b="0" l="0" r="0" t="0"/>
          <a:stretch/>
        </p:blipFill>
        <p:spPr>
          <a:xfrm>
            <a:off x="205920" y="118437"/>
            <a:ext cx="4292508" cy="6609850"/>
          </a:xfrm>
          <a:prstGeom prst="rect">
            <a:avLst/>
          </a:prstGeom>
          <a:noFill/>
          <a:ln>
            <a:noFill/>
          </a:ln>
        </p:spPr>
      </p:pic>
      <p:pic>
        <p:nvPicPr>
          <p:cNvPr id="305" name="Google Shape;305;p27"/>
          <p:cNvPicPr preferRelativeResize="0"/>
          <p:nvPr/>
        </p:nvPicPr>
        <p:blipFill rotWithShape="1">
          <a:blip r:embed="rId4">
            <a:alphaModFix/>
          </a:blip>
          <a:srcRect b="0" l="0" r="0" t="0"/>
          <a:stretch/>
        </p:blipFill>
        <p:spPr>
          <a:xfrm>
            <a:off x="5198994" y="1586615"/>
            <a:ext cx="5773806" cy="45750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8"/>
          <p:cNvSpPr txBox="1"/>
          <p:nvPr>
            <p:ph idx="4294967295" type="title"/>
          </p:nvPr>
        </p:nvSpPr>
        <p:spPr>
          <a:xfrm>
            <a:off x="0" y="5441950"/>
            <a:ext cx="12192000" cy="145097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dk1"/>
              </a:buClr>
              <a:buSzPts val="2800"/>
              <a:buFont typeface="Calibri"/>
              <a:buNone/>
            </a:pPr>
            <a:r>
              <a:rPr lang="en-US" sz="2800">
                <a:solidFill>
                  <a:schemeClr val="dk1"/>
                </a:solidFill>
              </a:rPr>
              <a:t>MSS 977 Defense of Thomas Carpenter Who Was Arrested During the Rebellion</a:t>
            </a:r>
            <a:endParaRPr sz="2800">
              <a:solidFill>
                <a:schemeClr val="dk1"/>
              </a:solidFill>
            </a:endParaRPr>
          </a:p>
        </p:txBody>
      </p:sp>
      <p:pic>
        <p:nvPicPr>
          <p:cNvPr id="312" name="Google Shape;312;p28"/>
          <p:cNvPicPr preferRelativeResize="0"/>
          <p:nvPr>
            <p:ph idx="4294967295" type="body"/>
          </p:nvPr>
        </p:nvPicPr>
        <p:blipFill rotWithShape="1">
          <a:blip r:embed="rId3">
            <a:alphaModFix/>
          </a:blip>
          <a:srcRect b="0" l="0" r="0" t="0"/>
          <a:stretch/>
        </p:blipFill>
        <p:spPr>
          <a:xfrm>
            <a:off x="0" y="0"/>
            <a:ext cx="3814763" cy="6426200"/>
          </a:xfrm>
          <a:prstGeom prst="rect">
            <a:avLst/>
          </a:prstGeom>
          <a:noFill/>
          <a:ln>
            <a:noFill/>
          </a:ln>
        </p:spPr>
      </p:pic>
      <p:pic>
        <p:nvPicPr>
          <p:cNvPr id="313" name="Google Shape;313;p28"/>
          <p:cNvPicPr preferRelativeResize="0"/>
          <p:nvPr/>
        </p:nvPicPr>
        <p:blipFill rotWithShape="1">
          <a:blip r:embed="rId4">
            <a:alphaModFix/>
          </a:blip>
          <a:srcRect b="0" l="0" r="0" t="0"/>
          <a:stretch/>
        </p:blipFill>
        <p:spPr>
          <a:xfrm>
            <a:off x="4024285" y="0"/>
            <a:ext cx="3879494" cy="6421147"/>
          </a:xfrm>
          <a:prstGeom prst="rect">
            <a:avLst/>
          </a:prstGeom>
          <a:noFill/>
          <a:ln>
            <a:noFill/>
          </a:ln>
        </p:spPr>
      </p:pic>
      <p:pic>
        <p:nvPicPr>
          <p:cNvPr id="314" name="Google Shape;314;p28"/>
          <p:cNvPicPr preferRelativeResize="0"/>
          <p:nvPr/>
        </p:nvPicPr>
        <p:blipFill rotWithShape="1">
          <a:blip r:embed="rId5">
            <a:alphaModFix/>
          </a:blip>
          <a:srcRect b="0" l="0" r="0" t="0"/>
          <a:stretch/>
        </p:blipFill>
        <p:spPr>
          <a:xfrm>
            <a:off x="8112808" y="-1"/>
            <a:ext cx="3875737" cy="642114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29"/>
          <p:cNvPicPr preferRelativeResize="0"/>
          <p:nvPr>
            <p:ph idx="4294967295" type="body"/>
          </p:nvPr>
        </p:nvPicPr>
        <p:blipFill rotWithShape="1">
          <a:blip r:embed="rId3">
            <a:alphaModFix/>
          </a:blip>
          <a:srcRect b="0" l="0" r="0" t="0"/>
          <a:stretch/>
        </p:blipFill>
        <p:spPr>
          <a:xfrm rot="185955">
            <a:off x="1995054" y="334821"/>
            <a:ext cx="6926263" cy="5807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p:nvPr>
            <p:ph idx="2" type="pic"/>
          </p:nvPr>
        </p:nvSpPr>
        <p:spPr>
          <a:xfrm>
            <a:off x="0" y="-241300"/>
            <a:ext cx="12191985" cy="4915076"/>
          </a:xfrm>
          <a:prstGeom prst="rect">
            <a:avLst/>
          </a:prstGeom>
          <a:solidFill>
            <a:srgbClr val="CCCCC2"/>
          </a:solidFill>
          <a:ln>
            <a:noFill/>
          </a:ln>
        </p:spPr>
      </p:sp>
      <p:sp>
        <p:nvSpPr>
          <p:cNvPr id="121" name="Google Shape;121;p3"/>
          <p:cNvSpPr txBox="1"/>
          <p:nvPr>
            <p:ph idx="1" type="body"/>
          </p:nvPr>
        </p:nvSpPr>
        <p:spPr>
          <a:xfrm>
            <a:off x="1097280" y="5349240"/>
            <a:ext cx="10113264" cy="1152144"/>
          </a:xfrm>
          <a:prstGeom prst="rect">
            <a:avLst/>
          </a:prstGeom>
          <a:noFill/>
          <a:ln>
            <a:noFill/>
          </a:ln>
        </p:spPr>
        <p:txBody>
          <a:bodyPr anchorCtr="0" anchor="t" bIns="0" lIns="91425" spcFirstLastPara="1" rIns="91425" wrap="square" tIns="0">
            <a:normAutofit fontScale="70000" lnSpcReduction="20000"/>
          </a:bodyPr>
          <a:lstStyle/>
          <a:p>
            <a:pPr indent="-230188" lvl="0" marL="230188" rtl="0" algn="l">
              <a:lnSpc>
                <a:spcPct val="90000"/>
              </a:lnSpc>
              <a:spcBef>
                <a:spcPts val="0"/>
              </a:spcBef>
              <a:spcAft>
                <a:spcPts val="0"/>
              </a:spcAft>
              <a:buSzPct val="100000"/>
              <a:buFont typeface="Arial"/>
              <a:buChar char="•"/>
            </a:pPr>
            <a:r>
              <a:rPr lang="en-US" sz="2800"/>
              <a:t>We can provide secondary sources that give an overview of a topic </a:t>
            </a:r>
            <a:endParaRPr/>
          </a:p>
          <a:p>
            <a:pPr indent="-230188" lvl="0" marL="230188" rtl="0" algn="l">
              <a:lnSpc>
                <a:spcPct val="90000"/>
              </a:lnSpc>
              <a:spcBef>
                <a:spcPts val="600"/>
              </a:spcBef>
              <a:spcAft>
                <a:spcPts val="0"/>
              </a:spcAft>
              <a:buSzPct val="100000"/>
              <a:buFont typeface="Arial"/>
              <a:buChar char="•"/>
            </a:pPr>
            <a:r>
              <a:rPr lang="en-US" sz="2800"/>
              <a:t>We can provide the required primary sources</a:t>
            </a:r>
            <a:endParaRPr/>
          </a:p>
          <a:p>
            <a:pPr indent="-230188" lvl="0" marL="230188" rtl="0" algn="l">
              <a:lnSpc>
                <a:spcPct val="90000"/>
              </a:lnSpc>
              <a:spcBef>
                <a:spcPts val="600"/>
              </a:spcBef>
              <a:spcAft>
                <a:spcPts val="0"/>
              </a:spcAft>
              <a:buSzPct val="100000"/>
              <a:buFont typeface="Arial"/>
              <a:buChar char="•"/>
            </a:pPr>
            <a:r>
              <a:rPr lang="en-US" sz="2800"/>
              <a:t>Our collections are relevant RI specific topics, but we can also offer RI perspectives of national events </a:t>
            </a:r>
            <a:endParaRPr sz="2800"/>
          </a:p>
          <a:p>
            <a:pPr indent="0" lvl="0" marL="0" rtl="0" algn="l">
              <a:lnSpc>
                <a:spcPct val="90000"/>
              </a:lnSpc>
              <a:spcBef>
                <a:spcPts val="600"/>
              </a:spcBef>
              <a:spcAft>
                <a:spcPts val="0"/>
              </a:spcAft>
              <a:buSzPct val="100000"/>
              <a:buNone/>
            </a:pPr>
            <a:r>
              <a:t/>
            </a:r>
            <a:endParaRPr/>
          </a:p>
        </p:txBody>
      </p:sp>
      <p:sp>
        <p:nvSpPr>
          <p:cNvPr id="122" name="Google Shape;122;p3"/>
          <p:cNvSpPr/>
          <p:nvPr/>
        </p:nvSpPr>
        <p:spPr>
          <a:xfrm>
            <a:off x="0" y="2216238"/>
            <a:ext cx="12192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5400" u="none" cap="none" strike="noStrike">
                <a:solidFill>
                  <a:schemeClr val="dk1"/>
                </a:solidFill>
                <a:latin typeface="Calibri"/>
                <a:ea typeface="Calibri"/>
                <a:cs typeface="Calibri"/>
                <a:sym typeface="Calibri"/>
              </a:rPr>
              <a:t>How We Can Help Support Student Projects</a:t>
            </a:r>
            <a:endParaRPr sz="54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0"/>
          <p:cNvSpPr txBox="1"/>
          <p:nvPr>
            <p:ph idx="4294967295" type="title"/>
          </p:nvPr>
        </p:nvSpPr>
        <p:spPr>
          <a:xfrm>
            <a:off x="5916613" y="287338"/>
            <a:ext cx="6275387" cy="144938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t>MSS 9001-S</a:t>
            </a:r>
            <a:br>
              <a:rPr lang="en-US"/>
            </a:br>
            <a:r>
              <a:rPr lang="en-US"/>
              <a:t>Personal Account of </a:t>
            </a:r>
            <a:br>
              <a:rPr lang="en-US"/>
            </a:br>
            <a:r>
              <a:rPr lang="en-US"/>
              <a:t>[J.B. Sessions] 27 June 1844</a:t>
            </a:r>
            <a:endParaRPr/>
          </a:p>
        </p:txBody>
      </p:sp>
      <p:pic>
        <p:nvPicPr>
          <p:cNvPr id="327" name="Google Shape;327;p30"/>
          <p:cNvPicPr preferRelativeResize="0"/>
          <p:nvPr>
            <p:ph idx="4294967295" type="body"/>
          </p:nvPr>
        </p:nvPicPr>
        <p:blipFill rotWithShape="1">
          <a:blip r:embed="rId3">
            <a:alphaModFix/>
          </a:blip>
          <a:srcRect b="0" l="0" r="0" t="0"/>
          <a:stretch/>
        </p:blipFill>
        <p:spPr>
          <a:xfrm>
            <a:off x="0" y="0"/>
            <a:ext cx="5916613" cy="689768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1"/>
          <p:cNvSpPr txBox="1"/>
          <p:nvPr>
            <p:ph idx="4294967295" type="title"/>
          </p:nvPr>
        </p:nvSpPr>
        <p:spPr>
          <a:xfrm>
            <a:off x="0" y="0"/>
            <a:ext cx="10058400" cy="145097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MSS 254</a:t>
            </a:r>
            <a:endParaRPr/>
          </a:p>
        </p:txBody>
      </p:sp>
      <p:pic>
        <p:nvPicPr>
          <p:cNvPr id="334" name="Google Shape;334;p31"/>
          <p:cNvPicPr preferRelativeResize="0"/>
          <p:nvPr>
            <p:ph idx="4294967295" type="body"/>
          </p:nvPr>
        </p:nvPicPr>
        <p:blipFill rotWithShape="1">
          <a:blip r:embed="rId3">
            <a:alphaModFix/>
          </a:blip>
          <a:srcRect b="0" l="0" r="0" t="0"/>
          <a:stretch/>
        </p:blipFill>
        <p:spPr>
          <a:xfrm>
            <a:off x="6144780" y="0"/>
            <a:ext cx="5413375" cy="6777038"/>
          </a:xfrm>
          <a:prstGeom prst="rect">
            <a:avLst/>
          </a:prstGeom>
          <a:noFill/>
          <a:ln>
            <a:noFill/>
          </a:ln>
        </p:spPr>
      </p:pic>
      <p:pic>
        <p:nvPicPr>
          <p:cNvPr id="335" name="Google Shape;335;p31"/>
          <p:cNvPicPr preferRelativeResize="0"/>
          <p:nvPr/>
        </p:nvPicPr>
        <p:blipFill rotWithShape="1">
          <a:blip r:embed="rId4">
            <a:alphaModFix/>
          </a:blip>
          <a:srcRect b="0" l="0" r="0" t="0"/>
          <a:stretch/>
        </p:blipFill>
        <p:spPr>
          <a:xfrm>
            <a:off x="406830" y="1986637"/>
            <a:ext cx="4781858" cy="24382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2"/>
          <p:cNvPicPr preferRelativeResize="0"/>
          <p:nvPr>
            <p:ph idx="4294967295" type="body"/>
          </p:nvPr>
        </p:nvPicPr>
        <p:blipFill rotWithShape="1">
          <a:blip r:embed="rId3">
            <a:alphaModFix/>
          </a:blip>
          <a:srcRect b="0" l="0" r="0" t="0"/>
          <a:stretch/>
        </p:blipFill>
        <p:spPr>
          <a:xfrm>
            <a:off x="1288473" y="87891"/>
            <a:ext cx="9702800" cy="6629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3"/>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SECONDARY SOURCES</a:t>
            </a:r>
            <a:endParaRPr/>
          </a:p>
        </p:txBody>
      </p:sp>
      <p:sp>
        <p:nvSpPr>
          <p:cNvPr id="348" name="Google Shape;348;p33"/>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a:t>SECONDARY SOURCES INVOLVE ANALYSIS, SYNTHESIS, INTERPRETATION, OR EVALUATION OF PRIMARY SOURCES. THEY OFTEN ATTEMPT TO DESCRIBE OR EXPLAIN PRIMARY SOURCES.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Some Resources Can Provide Both</a:t>
            </a:r>
            <a:endParaRPr/>
          </a:p>
        </p:txBody>
      </p:sp>
      <p:sp>
        <p:nvSpPr>
          <p:cNvPr id="355" name="Google Shape;355;p3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342900" lvl="0" marL="91440" rtl="0" algn="l">
              <a:lnSpc>
                <a:spcPct val="90000"/>
              </a:lnSpc>
              <a:spcBef>
                <a:spcPts val="0"/>
              </a:spcBef>
              <a:spcAft>
                <a:spcPts val="0"/>
              </a:spcAft>
              <a:buSzPts val="5400"/>
              <a:buChar char=" "/>
            </a:pPr>
            <a:r>
              <a:rPr lang="en-US" sz="5400"/>
              <a:t>PRIMARY &amp; SECONDARY SOURCES</a:t>
            </a:r>
            <a:endParaRPr sz="5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5"/>
          <p:cNvSpPr txBox="1"/>
          <p:nvPr>
            <p:ph type="title"/>
          </p:nvPr>
        </p:nvSpPr>
        <p:spPr>
          <a:xfrm>
            <a:off x="1097280" y="286603"/>
            <a:ext cx="10058400" cy="93259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5400"/>
              <a:buFont typeface="Calibri"/>
              <a:buNone/>
            </a:pPr>
            <a:r>
              <a:rPr b="1" lang="en-US" sz="5400"/>
              <a:t>The Broadsides of the Dorr Rebellion</a:t>
            </a:r>
            <a:endParaRPr b="1" sz="5400"/>
          </a:p>
        </p:txBody>
      </p:sp>
      <p:pic>
        <p:nvPicPr>
          <p:cNvPr id="362" name="Google Shape;362;p35"/>
          <p:cNvPicPr preferRelativeResize="0"/>
          <p:nvPr>
            <p:ph idx="1" type="body"/>
          </p:nvPr>
        </p:nvPicPr>
        <p:blipFill rotWithShape="1">
          <a:blip r:embed="rId3">
            <a:alphaModFix/>
          </a:blip>
          <a:srcRect b="0" l="0" r="0" t="0"/>
          <a:stretch/>
        </p:blipFill>
        <p:spPr>
          <a:xfrm>
            <a:off x="3953959" y="1219200"/>
            <a:ext cx="4345041" cy="54861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36"/>
          <p:cNvPicPr preferRelativeResize="0"/>
          <p:nvPr/>
        </p:nvPicPr>
        <p:blipFill rotWithShape="1">
          <a:blip r:embed="rId3">
            <a:alphaModFix/>
          </a:blip>
          <a:srcRect b="0" l="0" r="0" t="0"/>
          <a:stretch/>
        </p:blipFill>
        <p:spPr>
          <a:xfrm>
            <a:off x="783936" y="101600"/>
            <a:ext cx="10058400" cy="65083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37"/>
          <p:cNvPicPr preferRelativeResize="0"/>
          <p:nvPr/>
        </p:nvPicPr>
        <p:blipFill rotWithShape="1">
          <a:blip r:embed="rId3">
            <a:alphaModFix/>
          </a:blip>
          <a:srcRect b="0" l="0" r="0" t="0"/>
          <a:stretch/>
        </p:blipFill>
        <p:spPr>
          <a:xfrm>
            <a:off x="796636" y="88900"/>
            <a:ext cx="10058400" cy="65083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38"/>
          <p:cNvPicPr preferRelativeResize="0"/>
          <p:nvPr/>
        </p:nvPicPr>
        <p:blipFill rotWithShape="1">
          <a:blip r:embed="rId3">
            <a:alphaModFix/>
          </a:blip>
          <a:srcRect b="0" l="0" r="0" t="0"/>
          <a:stretch/>
        </p:blipFill>
        <p:spPr>
          <a:xfrm>
            <a:off x="796636" y="152400"/>
            <a:ext cx="10058400" cy="65083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9"/>
          <p:cNvSpPr txBox="1"/>
          <p:nvPr>
            <p:ph type="title"/>
          </p:nvPr>
        </p:nvSpPr>
        <p:spPr>
          <a:xfrm>
            <a:off x="1097280" y="1"/>
            <a:ext cx="10058400" cy="1027672"/>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5400"/>
              <a:buFont typeface="Calibri"/>
              <a:buNone/>
            </a:pPr>
            <a:r>
              <a:rPr lang="en-US" sz="5400"/>
              <a:t>Scholarly Articles from RI History</a:t>
            </a:r>
            <a:endParaRPr sz="5400"/>
          </a:p>
        </p:txBody>
      </p:sp>
      <p:pic>
        <p:nvPicPr>
          <p:cNvPr id="387" name="Google Shape;387;p39"/>
          <p:cNvPicPr preferRelativeResize="0"/>
          <p:nvPr>
            <p:ph idx="1" type="body"/>
          </p:nvPr>
        </p:nvPicPr>
        <p:blipFill rotWithShape="1">
          <a:blip r:embed="rId3">
            <a:alphaModFix/>
          </a:blip>
          <a:srcRect b="0" l="0" r="0" t="0"/>
          <a:stretch/>
        </p:blipFill>
        <p:spPr>
          <a:xfrm>
            <a:off x="1621227" y="1027673"/>
            <a:ext cx="9010505" cy="58303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4"/>
          <p:cNvSpPr txBox="1"/>
          <p:nvPr>
            <p:ph type="title"/>
          </p:nvPr>
        </p:nvSpPr>
        <p:spPr>
          <a:xfrm>
            <a:off x="0" y="594359"/>
            <a:ext cx="4038600"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4800"/>
              <a:buFont typeface="Calibri"/>
              <a:buNone/>
            </a:pPr>
            <a:r>
              <a:rPr lang="en-US" sz="4800"/>
              <a:t>How We Gather Context</a:t>
            </a:r>
            <a:endParaRPr sz="4800"/>
          </a:p>
        </p:txBody>
      </p:sp>
      <p:sp>
        <p:nvSpPr>
          <p:cNvPr id="129" name="Google Shape;129;p4"/>
          <p:cNvSpPr txBox="1"/>
          <p:nvPr>
            <p:ph idx="1" type="body"/>
          </p:nvPr>
        </p:nvSpPr>
        <p:spPr>
          <a:xfrm>
            <a:off x="4254500" y="150874"/>
            <a:ext cx="7835900" cy="6707125"/>
          </a:xfrm>
          <a:prstGeom prst="rect">
            <a:avLst/>
          </a:prstGeom>
          <a:noFill/>
          <a:ln>
            <a:noFill/>
          </a:ln>
        </p:spPr>
        <p:txBody>
          <a:bodyPr anchorCtr="0" anchor="t" bIns="45700" lIns="0" spcFirstLastPara="1" rIns="0" wrap="square" tIns="45700">
            <a:normAutofit lnSpcReduction="10000"/>
          </a:bodyPr>
          <a:lstStyle/>
          <a:p>
            <a:pPr indent="-127000" lvl="0" marL="91440" rtl="0" algn="l">
              <a:lnSpc>
                <a:spcPct val="90000"/>
              </a:lnSpc>
              <a:spcBef>
                <a:spcPts val="0"/>
              </a:spcBef>
              <a:spcAft>
                <a:spcPts val="0"/>
              </a:spcAft>
              <a:buSzPts val="2000"/>
              <a:buFont typeface="Arial"/>
              <a:buChar char="•"/>
            </a:pPr>
            <a:r>
              <a:rPr b="1" lang="en-US"/>
              <a:t>Could you tell me what you're working on?</a:t>
            </a:r>
            <a:r>
              <a:rPr lang="en-US"/>
              <a:t> </a:t>
            </a:r>
            <a:endParaRPr/>
          </a:p>
          <a:p>
            <a:pPr indent="-182880" lvl="1" marL="384048" rtl="0" algn="l">
              <a:lnSpc>
                <a:spcPct val="90000"/>
              </a:lnSpc>
              <a:spcBef>
                <a:spcPts val="400"/>
              </a:spcBef>
              <a:spcAft>
                <a:spcPts val="0"/>
              </a:spcAft>
              <a:buSzPts val="1800"/>
              <a:buFont typeface="Arial"/>
              <a:buChar char="•"/>
            </a:pPr>
            <a:r>
              <a:rPr lang="en-US"/>
              <a:t>Usually provided, though for best results more background information is necessary (See below)</a:t>
            </a:r>
            <a:endParaRPr/>
          </a:p>
          <a:p>
            <a:pPr indent="-127000" lvl="0" marL="91440" rtl="0" algn="l">
              <a:lnSpc>
                <a:spcPct val="90000"/>
              </a:lnSpc>
              <a:spcBef>
                <a:spcPts val="1600"/>
              </a:spcBef>
              <a:spcAft>
                <a:spcPts val="0"/>
              </a:spcAft>
              <a:buSzPts val="2000"/>
              <a:buFont typeface="Arial"/>
              <a:buChar char="•"/>
            </a:pPr>
            <a:r>
              <a:rPr b="1" lang="en-US"/>
              <a:t>What is it you want to know about __________? </a:t>
            </a:r>
            <a:r>
              <a:rPr i="1" lang="en-US"/>
              <a:t>Or</a:t>
            </a:r>
            <a:r>
              <a:rPr b="1" lang="en-US"/>
              <a:t> What would you like to know about this topic?</a:t>
            </a:r>
            <a:endParaRPr/>
          </a:p>
          <a:p>
            <a:pPr indent="-127000" lvl="0" marL="91440" rtl="0" algn="l">
              <a:lnSpc>
                <a:spcPct val="90000"/>
              </a:lnSpc>
              <a:spcBef>
                <a:spcPts val="1400"/>
              </a:spcBef>
              <a:spcAft>
                <a:spcPts val="0"/>
              </a:spcAft>
              <a:buSzPts val="2000"/>
              <a:buFont typeface="Arial"/>
              <a:buChar char="•"/>
            </a:pPr>
            <a:r>
              <a:rPr b="1" lang="en-US"/>
              <a:t>What have you already found? </a:t>
            </a:r>
            <a:r>
              <a:rPr i="1" lang="en-US"/>
              <a:t>Or</a:t>
            </a:r>
            <a:r>
              <a:rPr b="1" lang="en-US"/>
              <a:t> Where have you already looked for information? </a:t>
            </a:r>
            <a:r>
              <a:rPr i="1" lang="en-US"/>
              <a:t>Or</a:t>
            </a:r>
            <a:r>
              <a:rPr b="1" lang="en-US"/>
              <a:t> What do you already know about __________? </a:t>
            </a:r>
            <a:r>
              <a:rPr i="1" lang="en-US"/>
              <a:t>Or</a:t>
            </a:r>
            <a:r>
              <a:rPr b="1" lang="en-US"/>
              <a:t> Where have you checked for information so far?</a:t>
            </a:r>
            <a:endParaRPr/>
          </a:p>
          <a:p>
            <a:pPr indent="-182880" lvl="1" marL="384048" rtl="0" algn="l">
              <a:lnSpc>
                <a:spcPct val="90000"/>
              </a:lnSpc>
              <a:spcBef>
                <a:spcPts val="400"/>
              </a:spcBef>
              <a:spcAft>
                <a:spcPts val="0"/>
              </a:spcAft>
              <a:buSzPts val="1800"/>
              <a:buFont typeface="Arial"/>
              <a:buChar char="•"/>
            </a:pPr>
            <a:r>
              <a:rPr lang="en-US"/>
              <a:t>These are important, because we don’t want to send them information they already have</a:t>
            </a:r>
            <a:endParaRPr/>
          </a:p>
          <a:p>
            <a:pPr indent="-127000" lvl="0" marL="91440" rtl="0" algn="l">
              <a:lnSpc>
                <a:spcPct val="90000"/>
              </a:lnSpc>
              <a:spcBef>
                <a:spcPts val="1600"/>
              </a:spcBef>
              <a:spcAft>
                <a:spcPts val="0"/>
              </a:spcAft>
              <a:buSzPts val="2000"/>
              <a:buFont typeface="Arial"/>
              <a:buChar char="•"/>
            </a:pPr>
            <a:r>
              <a:rPr b="1" lang="en-US"/>
              <a:t>What kind of information on __________ are you looking for? </a:t>
            </a:r>
            <a:endParaRPr/>
          </a:p>
          <a:p>
            <a:pPr indent="-182880" lvl="1" marL="384048" rtl="0" algn="l">
              <a:lnSpc>
                <a:spcPct val="90000"/>
              </a:lnSpc>
              <a:spcBef>
                <a:spcPts val="400"/>
              </a:spcBef>
              <a:spcAft>
                <a:spcPts val="0"/>
              </a:spcAft>
              <a:buSzPts val="1800"/>
              <a:buFont typeface="Arial"/>
              <a:buChar char="•"/>
            </a:pPr>
            <a:r>
              <a:rPr lang="en-US"/>
              <a:t>For us, this will often mean Primary vs. secondary, </a:t>
            </a:r>
            <a:endParaRPr/>
          </a:p>
          <a:p>
            <a:pPr indent="-182880" lvl="2" marL="566928" rtl="0" algn="l">
              <a:lnSpc>
                <a:spcPct val="90000"/>
              </a:lnSpc>
              <a:spcBef>
                <a:spcPts val="600"/>
              </a:spcBef>
              <a:spcAft>
                <a:spcPts val="0"/>
              </a:spcAft>
              <a:buSzPts val="1400"/>
              <a:buFont typeface="Arial"/>
              <a:buChar char="•"/>
            </a:pPr>
            <a:r>
              <a:rPr lang="en-US"/>
              <a:t>If primary, is it images? Diaries? Letters? </a:t>
            </a:r>
            <a:endParaRPr/>
          </a:p>
          <a:p>
            <a:pPr indent="-127000" lvl="0" marL="91440" rtl="0" algn="l">
              <a:lnSpc>
                <a:spcPct val="90000"/>
              </a:lnSpc>
              <a:spcBef>
                <a:spcPts val="1600"/>
              </a:spcBef>
              <a:spcAft>
                <a:spcPts val="0"/>
              </a:spcAft>
              <a:buSzPts val="2000"/>
              <a:buFont typeface="Arial"/>
              <a:buChar char="•"/>
            </a:pPr>
            <a:r>
              <a:rPr b="1" lang="en-US"/>
              <a:t>Is there something specific about __________ that you are looking for? </a:t>
            </a:r>
            <a:endParaRPr/>
          </a:p>
          <a:p>
            <a:pPr indent="-182880" lvl="1" marL="384048" rtl="0" algn="l">
              <a:lnSpc>
                <a:spcPct val="90000"/>
              </a:lnSpc>
              <a:spcBef>
                <a:spcPts val="400"/>
              </a:spcBef>
              <a:spcAft>
                <a:spcPts val="0"/>
              </a:spcAft>
              <a:buSzPts val="1800"/>
              <a:buFont typeface="Arial"/>
              <a:buChar char="•"/>
            </a:pPr>
            <a:r>
              <a:rPr lang="en-US"/>
              <a:t>For example, if the topic is a person, does the student want to know more about their family life, their professional life, or something else? Or if the topic is an organization, do they have a time period in mind? A specific incident?</a:t>
            </a:r>
            <a:endParaRPr/>
          </a:p>
          <a:p>
            <a:pPr indent="-127000" lvl="0" marL="91440" rtl="0" algn="l">
              <a:lnSpc>
                <a:spcPct val="90000"/>
              </a:lnSpc>
              <a:spcBef>
                <a:spcPts val="1600"/>
              </a:spcBef>
              <a:spcAft>
                <a:spcPts val="0"/>
              </a:spcAft>
              <a:buSzPts val="2000"/>
              <a:buFont typeface="Arial"/>
              <a:buChar char="•"/>
            </a:pPr>
            <a:r>
              <a:rPr b="1" lang="en-US"/>
              <a:t>What do you mean by __________?</a:t>
            </a:r>
            <a:endParaRPr/>
          </a:p>
          <a:p>
            <a:pPr indent="-182880" lvl="1" marL="384048" rtl="0" algn="l">
              <a:lnSpc>
                <a:spcPct val="90000"/>
              </a:lnSpc>
              <a:spcBef>
                <a:spcPts val="400"/>
              </a:spcBef>
              <a:spcAft>
                <a:spcPts val="0"/>
              </a:spcAft>
              <a:buSzPts val="1800"/>
              <a:buFont typeface="Arial"/>
              <a:buChar char="•"/>
            </a:pPr>
            <a:r>
              <a:rPr lang="en-US"/>
              <a:t>If a word has more than meaning we don’t want to provide the wrong information (in public libraries, for instance, does someone mean Whales as in mammals or Wales the country?)</a:t>
            </a:r>
            <a:endParaRPr/>
          </a:p>
          <a:p>
            <a:pPr indent="0" lvl="0" marL="91440" rtl="0" algn="l">
              <a:lnSpc>
                <a:spcPct val="90000"/>
              </a:lnSpc>
              <a:spcBef>
                <a:spcPts val="1600"/>
              </a:spcBef>
              <a:spcAft>
                <a:spcPts val="0"/>
              </a:spcAft>
              <a:buSzPts val="2000"/>
              <a:buNone/>
            </a:pPr>
            <a:r>
              <a:t/>
            </a:r>
            <a:endParaRPr/>
          </a:p>
        </p:txBody>
      </p:sp>
      <p:sp>
        <p:nvSpPr>
          <p:cNvPr id="130" name="Google Shape;130;p4"/>
          <p:cNvSpPr txBox="1"/>
          <p:nvPr>
            <p:ph idx="2" type="body"/>
          </p:nvPr>
        </p:nvSpPr>
        <p:spPr>
          <a:xfrm>
            <a:off x="0" y="2926080"/>
            <a:ext cx="4038600"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sz="2800"/>
              <a:t>The “Reference Interview”</a:t>
            </a:r>
            <a:endParaRPr sz="2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40"/>
          <p:cNvPicPr preferRelativeResize="0"/>
          <p:nvPr/>
        </p:nvPicPr>
        <p:blipFill rotWithShape="1">
          <a:blip r:embed="rId3">
            <a:alphaModFix/>
          </a:blip>
          <a:srcRect b="0" l="0" r="0" t="0"/>
          <a:stretch/>
        </p:blipFill>
        <p:spPr>
          <a:xfrm>
            <a:off x="796636" y="139700"/>
            <a:ext cx="10058400" cy="65083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1"/>
          <p:cNvPicPr preferRelativeResize="0"/>
          <p:nvPr/>
        </p:nvPicPr>
        <p:blipFill rotWithShape="1">
          <a:blip r:embed="rId3">
            <a:alphaModFix/>
          </a:blip>
          <a:srcRect b="0" l="0" r="0" t="0"/>
          <a:stretch/>
        </p:blipFill>
        <p:spPr>
          <a:xfrm>
            <a:off x="796636" y="101600"/>
            <a:ext cx="10058400" cy="65083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42"/>
          <p:cNvPicPr preferRelativeResize="0"/>
          <p:nvPr/>
        </p:nvPicPr>
        <p:blipFill rotWithShape="1">
          <a:blip r:embed="rId3">
            <a:alphaModFix/>
          </a:blip>
          <a:srcRect b="0" l="0" r="0" t="0"/>
          <a:stretch/>
        </p:blipFill>
        <p:spPr>
          <a:xfrm>
            <a:off x="796636" y="165100"/>
            <a:ext cx="10058400" cy="65083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43"/>
          <p:cNvPicPr preferRelativeResize="0"/>
          <p:nvPr/>
        </p:nvPicPr>
        <p:blipFill rotWithShape="1">
          <a:blip r:embed="rId3">
            <a:alphaModFix/>
          </a:blip>
          <a:srcRect b="0" l="0" r="0" t="0"/>
          <a:stretch/>
        </p:blipFill>
        <p:spPr>
          <a:xfrm>
            <a:off x="796636" y="0"/>
            <a:ext cx="10058400" cy="65083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44"/>
          <p:cNvPicPr preferRelativeResize="0"/>
          <p:nvPr>
            <p:ph idx="1" type="body"/>
          </p:nvPr>
        </p:nvPicPr>
        <p:blipFill rotWithShape="1">
          <a:blip r:embed="rId3">
            <a:alphaModFix/>
          </a:blip>
          <a:srcRect b="0" l="0" r="0" t="0"/>
          <a:stretch/>
        </p:blipFill>
        <p:spPr>
          <a:xfrm>
            <a:off x="1682750" y="155926"/>
            <a:ext cx="10223500" cy="6615206"/>
          </a:xfrm>
          <a:prstGeom prst="rect">
            <a:avLst/>
          </a:prstGeom>
          <a:noFill/>
          <a:ln>
            <a:noFill/>
          </a:ln>
        </p:spPr>
      </p:pic>
      <p:sp>
        <p:nvSpPr>
          <p:cNvPr id="418" name="Google Shape;418;p44"/>
          <p:cNvSpPr txBox="1"/>
          <p:nvPr>
            <p:ph type="title"/>
          </p:nvPr>
        </p:nvSpPr>
        <p:spPr>
          <a:xfrm>
            <a:off x="101600" y="155926"/>
            <a:ext cx="6692900" cy="79289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5400"/>
              <a:buFont typeface="Calibri"/>
              <a:buNone/>
            </a:pPr>
            <a:r>
              <a:rPr lang="en-US" sz="5400"/>
              <a:t>Footnotes &amp; End Notes</a:t>
            </a:r>
            <a:endParaRPr sz="54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5"/>
          <p:cNvSpPr txBox="1"/>
          <p:nvPr>
            <p:ph type="title"/>
          </p:nvPr>
        </p:nvSpPr>
        <p:spPr>
          <a:xfrm>
            <a:off x="157480" y="108803"/>
            <a:ext cx="10058400" cy="90719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5400"/>
              <a:buFont typeface="Calibri"/>
              <a:buNone/>
            </a:pPr>
            <a:r>
              <a:rPr lang="en-US" sz="5400"/>
              <a:t>Typical Secondary Sources</a:t>
            </a:r>
            <a:endParaRPr sz="5400"/>
          </a:p>
        </p:txBody>
      </p:sp>
      <p:pic>
        <p:nvPicPr>
          <p:cNvPr id="425" name="Google Shape;425;p45"/>
          <p:cNvPicPr preferRelativeResize="0"/>
          <p:nvPr>
            <p:ph idx="1" type="body"/>
          </p:nvPr>
        </p:nvPicPr>
        <p:blipFill rotWithShape="1">
          <a:blip r:embed="rId3">
            <a:alphaModFix/>
          </a:blip>
          <a:srcRect b="0" l="0" r="0" t="0"/>
          <a:stretch/>
        </p:blipFill>
        <p:spPr>
          <a:xfrm rot="-218913">
            <a:off x="510232" y="1427163"/>
            <a:ext cx="4170661" cy="4022725"/>
          </a:xfrm>
          <a:prstGeom prst="rect">
            <a:avLst/>
          </a:prstGeom>
          <a:noFill/>
          <a:ln>
            <a:noFill/>
          </a:ln>
        </p:spPr>
      </p:pic>
      <p:pic>
        <p:nvPicPr>
          <p:cNvPr id="426" name="Google Shape;426;p45"/>
          <p:cNvPicPr preferRelativeResize="0"/>
          <p:nvPr/>
        </p:nvPicPr>
        <p:blipFill rotWithShape="1">
          <a:blip r:embed="rId4">
            <a:alphaModFix/>
          </a:blip>
          <a:srcRect b="0" l="0" r="0" t="0"/>
          <a:stretch/>
        </p:blipFill>
        <p:spPr>
          <a:xfrm>
            <a:off x="6078537" y="1016000"/>
            <a:ext cx="5419725" cy="5686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46"/>
          <p:cNvPicPr preferRelativeResize="0"/>
          <p:nvPr/>
        </p:nvPicPr>
        <p:blipFill rotWithShape="1">
          <a:blip r:embed="rId3">
            <a:alphaModFix/>
          </a:blip>
          <a:srcRect b="0" l="0" r="0" t="0"/>
          <a:stretch/>
        </p:blipFill>
        <p:spPr>
          <a:xfrm>
            <a:off x="512762" y="220662"/>
            <a:ext cx="3830638" cy="4582153"/>
          </a:xfrm>
          <a:prstGeom prst="rect">
            <a:avLst/>
          </a:prstGeom>
          <a:noFill/>
          <a:ln>
            <a:noFill/>
          </a:ln>
        </p:spPr>
      </p:pic>
      <p:pic>
        <p:nvPicPr>
          <p:cNvPr id="433" name="Google Shape;433;p46"/>
          <p:cNvPicPr preferRelativeResize="0"/>
          <p:nvPr/>
        </p:nvPicPr>
        <p:blipFill rotWithShape="1">
          <a:blip r:embed="rId4">
            <a:alphaModFix/>
          </a:blip>
          <a:srcRect b="0" l="0" r="0" t="0"/>
          <a:stretch/>
        </p:blipFill>
        <p:spPr>
          <a:xfrm>
            <a:off x="5065712" y="220662"/>
            <a:ext cx="6429375" cy="4905375"/>
          </a:xfrm>
          <a:prstGeom prst="rect">
            <a:avLst/>
          </a:prstGeom>
          <a:noFill/>
          <a:ln>
            <a:noFill/>
          </a:ln>
        </p:spPr>
      </p:pic>
      <p:pic>
        <p:nvPicPr>
          <p:cNvPr id="434" name="Google Shape;434;p46"/>
          <p:cNvPicPr preferRelativeResize="0"/>
          <p:nvPr/>
        </p:nvPicPr>
        <p:blipFill rotWithShape="1">
          <a:blip r:embed="rId5">
            <a:alphaModFix/>
          </a:blip>
          <a:srcRect b="0" l="0" r="0" t="0"/>
          <a:stretch/>
        </p:blipFill>
        <p:spPr>
          <a:xfrm>
            <a:off x="1054100" y="5226969"/>
            <a:ext cx="6815137" cy="163103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47"/>
          <p:cNvPicPr preferRelativeResize="0"/>
          <p:nvPr/>
        </p:nvPicPr>
        <p:blipFill rotWithShape="1">
          <a:blip r:embed="rId3">
            <a:alphaModFix/>
          </a:blip>
          <a:srcRect b="0" l="0" r="0" t="0"/>
          <a:stretch/>
        </p:blipFill>
        <p:spPr>
          <a:xfrm>
            <a:off x="2412999" y="4692091"/>
            <a:ext cx="4902199" cy="2165909"/>
          </a:xfrm>
          <a:prstGeom prst="rect">
            <a:avLst/>
          </a:prstGeom>
          <a:noFill/>
          <a:ln>
            <a:noFill/>
          </a:ln>
        </p:spPr>
      </p:pic>
      <p:pic>
        <p:nvPicPr>
          <p:cNvPr id="441" name="Google Shape;441;p47"/>
          <p:cNvPicPr preferRelativeResize="0"/>
          <p:nvPr/>
        </p:nvPicPr>
        <p:blipFill rotWithShape="1">
          <a:blip r:embed="rId4">
            <a:alphaModFix/>
          </a:blip>
          <a:srcRect b="0" l="0" r="0" t="0"/>
          <a:stretch/>
        </p:blipFill>
        <p:spPr>
          <a:xfrm>
            <a:off x="140781" y="98488"/>
            <a:ext cx="3966094" cy="4456113"/>
          </a:xfrm>
          <a:prstGeom prst="rect">
            <a:avLst/>
          </a:prstGeom>
          <a:noFill/>
          <a:ln>
            <a:noFill/>
          </a:ln>
        </p:spPr>
      </p:pic>
      <p:pic>
        <p:nvPicPr>
          <p:cNvPr id="442" name="Google Shape;442;p47"/>
          <p:cNvPicPr preferRelativeResize="0"/>
          <p:nvPr/>
        </p:nvPicPr>
        <p:blipFill rotWithShape="1">
          <a:blip r:embed="rId5">
            <a:alphaModFix/>
          </a:blip>
          <a:srcRect b="0" l="0" r="0" t="0"/>
          <a:stretch/>
        </p:blipFill>
        <p:spPr>
          <a:xfrm>
            <a:off x="7594600" y="98488"/>
            <a:ext cx="4432299" cy="614724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8"/>
          <p:cNvSpPr txBox="1"/>
          <p:nvPr>
            <p:ph type="title"/>
          </p:nvPr>
        </p:nvSpPr>
        <p:spPr>
          <a:xfrm>
            <a:off x="1097280" y="0"/>
            <a:ext cx="10058400" cy="89449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5400"/>
              <a:buFont typeface="Calibri"/>
              <a:buNone/>
            </a:pPr>
            <a:r>
              <a:rPr lang="en-US" sz="5400"/>
              <a:t>Newspaper Accounts &amp; Retellings</a:t>
            </a:r>
            <a:endParaRPr sz="5400"/>
          </a:p>
        </p:txBody>
      </p:sp>
      <p:pic>
        <p:nvPicPr>
          <p:cNvPr id="449" name="Google Shape;449;p48"/>
          <p:cNvPicPr preferRelativeResize="0"/>
          <p:nvPr>
            <p:ph idx="1" type="body"/>
          </p:nvPr>
        </p:nvPicPr>
        <p:blipFill rotWithShape="1">
          <a:blip r:embed="rId3">
            <a:alphaModFix/>
          </a:blip>
          <a:srcRect b="0" l="0" r="0" t="0"/>
          <a:stretch/>
        </p:blipFill>
        <p:spPr>
          <a:xfrm>
            <a:off x="5308600" y="1745397"/>
            <a:ext cx="6252899" cy="4528402"/>
          </a:xfrm>
          <a:prstGeom prst="rect">
            <a:avLst/>
          </a:prstGeom>
          <a:noFill/>
          <a:ln>
            <a:noFill/>
          </a:ln>
        </p:spPr>
      </p:pic>
      <p:pic>
        <p:nvPicPr>
          <p:cNvPr id="450" name="Google Shape;450;p48"/>
          <p:cNvPicPr preferRelativeResize="0"/>
          <p:nvPr/>
        </p:nvPicPr>
        <p:blipFill rotWithShape="1">
          <a:blip r:embed="rId4">
            <a:alphaModFix/>
          </a:blip>
          <a:srcRect b="0" l="0" r="0" t="0"/>
          <a:stretch/>
        </p:blipFill>
        <p:spPr>
          <a:xfrm>
            <a:off x="312828" y="894496"/>
            <a:ext cx="4264299" cy="537930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49"/>
          <p:cNvPicPr preferRelativeResize="0"/>
          <p:nvPr/>
        </p:nvPicPr>
        <p:blipFill rotWithShape="1">
          <a:blip r:embed="rId3">
            <a:alphaModFix/>
          </a:blip>
          <a:srcRect b="0" l="0" r="0" t="0"/>
          <a:stretch/>
        </p:blipFill>
        <p:spPr>
          <a:xfrm>
            <a:off x="389520" y="0"/>
            <a:ext cx="3945360" cy="6858000"/>
          </a:xfrm>
          <a:prstGeom prst="rect">
            <a:avLst/>
          </a:prstGeom>
          <a:noFill/>
          <a:ln>
            <a:noFill/>
          </a:ln>
        </p:spPr>
      </p:pic>
      <p:pic>
        <p:nvPicPr>
          <p:cNvPr id="457" name="Google Shape;457;p49"/>
          <p:cNvPicPr preferRelativeResize="0"/>
          <p:nvPr/>
        </p:nvPicPr>
        <p:blipFill rotWithShape="1">
          <a:blip r:embed="rId4">
            <a:alphaModFix/>
          </a:blip>
          <a:srcRect b="0" l="0" r="0" t="0"/>
          <a:stretch/>
        </p:blipFill>
        <p:spPr>
          <a:xfrm>
            <a:off x="5609546" y="0"/>
            <a:ext cx="5748108"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5"/>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Primary Sources</a:t>
            </a:r>
            <a:endParaRPr/>
          </a:p>
        </p:txBody>
      </p:sp>
      <p:sp>
        <p:nvSpPr>
          <p:cNvPr id="137" name="Google Shape;137;p5"/>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600"/>
              <a:buNone/>
            </a:pPr>
            <a:r>
              <a:rPr lang="en-US" sz="1600">
                <a:latin typeface="Times New Roman"/>
                <a:ea typeface="Times New Roman"/>
                <a:cs typeface="Times New Roman"/>
                <a:sym typeface="Times New Roman"/>
              </a:rPr>
              <a:t>PRIMARY SOURCES PROVIDE A FIRST-HAND ACCOUNT OF AN EVENT OR TIME PERIOD AND ARE CONSIDERED TO BE AUTHORITATIVE. THEY REPRESENT ORIGINAL THINKING, REPORTS ON DISCOVERIES OR EVENTS, OR THEY CAN SHARE NEW INFORMATION. OFTEN THESE SOURCES ARE CREATED AT THE TIME THE EVENTS OCCURRED BUT THEY CAN ALSO INCLUDE SOURCES THAT ARE CREATED LATER.</a:t>
            </a:r>
            <a:endParaRPr sz="160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6"/>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2800"/>
              <a:buFont typeface="Times New Roman"/>
              <a:buNone/>
            </a:pPr>
            <a:r>
              <a:rPr lang="en-US" sz="2800">
                <a:latin typeface="Times New Roman"/>
                <a:ea typeface="Times New Roman"/>
                <a:cs typeface="Times New Roman"/>
                <a:sym typeface="Times New Roman"/>
              </a:rPr>
              <a:t>The Dorr Rebellion</a:t>
            </a:r>
            <a:endParaRPr sz="2800">
              <a:latin typeface="Times New Roman"/>
              <a:ea typeface="Times New Roman"/>
              <a:cs typeface="Times New Roman"/>
              <a:sym typeface="Times New Roman"/>
            </a:endParaRPr>
          </a:p>
        </p:txBody>
      </p:sp>
      <p:pic>
        <p:nvPicPr>
          <p:cNvPr id="144" name="Google Shape;144;p6"/>
          <p:cNvPicPr preferRelativeResize="0"/>
          <p:nvPr>
            <p:ph idx="1" type="body"/>
          </p:nvPr>
        </p:nvPicPr>
        <p:blipFill rotWithShape="1">
          <a:blip r:embed="rId3">
            <a:alphaModFix/>
          </a:blip>
          <a:srcRect b="0" l="0" r="0" t="0"/>
          <a:stretch/>
        </p:blipFill>
        <p:spPr>
          <a:xfrm>
            <a:off x="5885793" y="6157"/>
            <a:ext cx="4445876" cy="6900677"/>
          </a:xfrm>
          <a:prstGeom prst="rect">
            <a:avLst/>
          </a:prstGeom>
          <a:noFill/>
          <a:ln>
            <a:noFill/>
          </a:ln>
        </p:spPr>
      </p:pic>
      <p:sp>
        <p:nvSpPr>
          <p:cNvPr id="145" name="Google Shape;145;p6"/>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sz="2400">
                <a:latin typeface="Times New Roman"/>
                <a:ea typeface="Times New Roman"/>
                <a:cs typeface="Times New Roman"/>
                <a:sym typeface="Times New Roman"/>
              </a:rPr>
              <a:t>1842</a:t>
            </a:r>
            <a:endParaRPr sz="24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7"/>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Before…</a:t>
            </a:r>
            <a:endParaRPr/>
          </a:p>
        </p:txBody>
      </p:sp>
      <p:sp>
        <p:nvSpPr>
          <p:cNvPr id="152" name="Google Shape;152;p7"/>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8"/>
          <p:cNvSpPr txBox="1"/>
          <p:nvPr>
            <p:ph type="title"/>
          </p:nvPr>
        </p:nvSpPr>
        <p:spPr>
          <a:xfrm>
            <a:off x="4225158" y="286603"/>
            <a:ext cx="796684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MSS 9001-R RI Suffrage Association, Minutes 1840</a:t>
            </a:r>
            <a:endParaRPr/>
          </a:p>
        </p:txBody>
      </p:sp>
      <p:pic>
        <p:nvPicPr>
          <p:cNvPr id="159" name="Google Shape;159;p8"/>
          <p:cNvPicPr preferRelativeResize="0"/>
          <p:nvPr>
            <p:ph idx="1" type="body"/>
          </p:nvPr>
        </p:nvPicPr>
        <p:blipFill rotWithShape="1">
          <a:blip r:embed="rId3">
            <a:alphaModFix/>
          </a:blip>
          <a:srcRect b="0" l="0" r="0" t="0"/>
          <a:stretch/>
        </p:blipFill>
        <p:spPr>
          <a:xfrm>
            <a:off x="106367" y="0"/>
            <a:ext cx="4118792" cy="6751310"/>
          </a:xfrm>
          <a:prstGeom prst="rect">
            <a:avLst/>
          </a:prstGeom>
          <a:noFill/>
          <a:ln>
            <a:noFill/>
          </a:ln>
        </p:spPr>
      </p:pic>
      <p:pic>
        <p:nvPicPr>
          <p:cNvPr id="160" name="Google Shape;160;p8"/>
          <p:cNvPicPr preferRelativeResize="0"/>
          <p:nvPr/>
        </p:nvPicPr>
        <p:blipFill rotWithShape="1">
          <a:blip r:embed="rId4">
            <a:alphaModFix/>
          </a:blip>
          <a:srcRect b="0" l="0" r="0" t="0"/>
          <a:stretch/>
        </p:blipFill>
        <p:spPr>
          <a:xfrm>
            <a:off x="4386098" y="2240107"/>
            <a:ext cx="7805902" cy="45112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9"/>
          <p:cNvPicPr preferRelativeResize="0"/>
          <p:nvPr/>
        </p:nvPicPr>
        <p:blipFill rotWithShape="1">
          <a:blip r:embed="rId3">
            <a:alphaModFix/>
          </a:blip>
          <a:srcRect b="0" l="0" r="0" t="0"/>
          <a:stretch/>
        </p:blipFill>
        <p:spPr>
          <a:xfrm>
            <a:off x="0" y="0"/>
            <a:ext cx="4829902" cy="6858000"/>
          </a:xfrm>
          <a:prstGeom prst="rect">
            <a:avLst/>
          </a:prstGeom>
          <a:noFill/>
          <a:ln>
            <a:noFill/>
          </a:ln>
        </p:spPr>
      </p:pic>
      <p:pic>
        <p:nvPicPr>
          <p:cNvPr id="167" name="Google Shape;167;p9"/>
          <p:cNvPicPr preferRelativeResize="0"/>
          <p:nvPr/>
        </p:nvPicPr>
        <p:blipFill rotWithShape="1">
          <a:blip r:embed="rId4">
            <a:alphaModFix/>
          </a:blip>
          <a:srcRect b="0" l="0" r="0" t="0"/>
          <a:stretch/>
        </p:blipFill>
        <p:spPr>
          <a:xfrm>
            <a:off x="5452425" y="363631"/>
            <a:ext cx="5924032" cy="590053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2021-11-04T17:54:36Z</dcterms:created>
  <dc:creator>Jenifer Galpern</dc:creator>
</cp:coreProperties>
</file>